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69" r:id="rId3"/>
  </p:sldMasterIdLst>
  <p:notesMasterIdLst>
    <p:notesMasterId r:id="rId20"/>
  </p:notesMasterIdLst>
  <p:sldIdLst>
    <p:sldId id="256" r:id="rId4"/>
    <p:sldId id="410" r:id="rId5"/>
    <p:sldId id="1433" r:id="rId6"/>
    <p:sldId id="1468" r:id="rId7"/>
    <p:sldId id="1453" r:id="rId8"/>
    <p:sldId id="1460" r:id="rId9"/>
    <p:sldId id="1461" r:id="rId10"/>
    <p:sldId id="1462" r:id="rId11"/>
    <p:sldId id="1470" r:id="rId12"/>
    <p:sldId id="1463" r:id="rId13"/>
    <p:sldId id="1464" r:id="rId14"/>
    <p:sldId id="1466" r:id="rId15"/>
    <p:sldId id="1472" r:id="rId16"/>
    <p:sldId id="1465" r:id="rId17"/>
    <p:sldId id="1469" r:id="rId18"/>
    <p:sldId id="1471" r:id="rId19"/>
  </p:sldIdLst>
  <p:sldSz cx="12192000" cy="6858000"/>
  <p:notesSz cx="6858000" cy="9144000"/>
  <p:custDataLst>
    <p:tags r:id="rId21"/>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kan Yaman" initials="HY" lastIdx="2" clrIdx="0">
    <p:extLst>
      <p:ext uri="{19B8F6BF-5375-455C-9EA6-DF929625EA0E}">
        <p15:presenceInfo xmlns:p15="http://schemas.microsoft.com/office/powerpoint/2012/main" userId="S-1-5-21-737615100-1034497001-1785556104-318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C2340"/>
    <a:srgbClr val="A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11" d="100"/>
          <a:sy n="111" d="100"/>
        </p:scale>
        <p:origin x="58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B4ADA-0A3E-4262-92DE-E12CEF583ED7}" type="datetimeFigureOut">
              <a:rPr lang="tr-TR" smtClean="0"/>
              <a:t>07.07.2025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CE8A9B-5B6D-4745-8A49-71BC4E2C586F}" type="slidenum">
              <a:rPr lang="tr-TR" smtClean="0"/>
              <a:t>‹#›</a:t>
            </a:fld>
            <a:endParaRPr lang="tr-TR"/>
          </a:p>
        </p:txBody>
      </p:sp>
    </p:spTree>
    <p:extLst>
      <p:ext uri="{BB962C8B-B14F-4D97-AF65-F5344CB8AC3E}">
        <p14:creationId xmlns:p14="http://schemas.microsoft.com/office/powerpoint/2010/main" val="178617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020A2FF-9380-4CFC-9D06-72E04B905832}"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1692314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0A2FF-9380-4CFC-9D06-72E04B90583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13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0A2FF-9380-4CFC-9D06-72E04B90583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18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0A2FF-9380-4CFC-9D06-72E04B90583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513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020A2FF-9380-4CFC-9D06-72E04B905832}"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42738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020A2FF-9380-4CFC-9D06-72E04B905832}"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290870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020A2FF-9380-4CFC-9D06-72E04B905832}"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225540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020A2FF-9380-4CFC-9D06-72E04B905832}"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349873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020A2FF-9380-4CFC-9D06-72E04B905832}"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138597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020A2FF-9380-4CFC-9D06-72E04B905832}"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330056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0A2FF-9380-4CFC-9D06-72E04B90583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30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0A2FF-9380-4CFC-9D06-72E04B90583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137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0A2FF-9380-4CFC-9D06-72E04B90583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72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2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65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06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Myriad Pro" panose="020B0503030403020204" pitchFamily="34" charset="0"/>
              </a:defRPr>
            </a:lvl1pPr>
          </a:lstStyle>
          <a:p>
            <a:r>
              <a:rPr lang="tr-TR" dirty="0"/>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p:cNvSpPr>
            <a:spLocks noGrp="1"/>
          </p:cNvSpPr>
          <p:nvPr>
            <p:ph type="dt" sz="half" idx="10"/>
          </p:nvPr>
        </p:nvSpPr>
        <p:spPr/>
        <p:txBody>
          <a:bodyPr/>
          <a:lstStyle>
            <a:lvl1pPr>
              <a:defRPr>
                <a:latin typeface="Myriad Pro" panose="020B0503030403020204" pitchFamily="34" charset="0"/>
              </a:defRPr>
            </a:lvl1pPr>
          </a:lstStyle>
          <a:p>
            <a:endParaRPr lang="tr-TR"/>
          </a:p>
        </p:txBody>
      </p:sp>
      <p:sp>
        <p:nvSpPr>
          <p:cNvPr id="5" name="Altbilgi Yer Tutucusu 4"/>
          <p:cNvSpPr>
            <a:spLocks noGrp="1"/>
          </p:cNvSpPr>
          <p:nvPr>
            <p:ph type="ftr" sz="quarter" idx="11"/>
          </p:nvPr>
        </p:nvSpPr>
        <p:spPr/>
        <p:txBody>
          <a:bodyPr/>
          <a:lstStyle>
            <a:lvl1pPr>
              <a:defRPr>
                <a:latin typeface="Myriad Pro" panose="020B0503030403020204" pitchFamily="34" charset="0"/>
              </a:defRPr>
            </a:lvl1pPr>
          </a:lstStyle>
          <a:p>
            <a:endParaRPr lang="tr-TR"/>
          </a:p>
        </p:txBody>
      </p:sp>
      <p:sp>
        <p:nvSpPr>
          <p:cNvPr id="6" name="Slayt Numarası Yer Tutucusu 5"/>
          <p:cNvSpPr>
            <a:spLocks noGrp="1"/>
          </p:cNvSpPr>
          <p:nvPr>
            <p:ph type="sldNum" sz="quarter" idx="12"/>
          </p:nvPr>
        </p:nvSpPr>
        <p:spPr>
          <a:xfrm>
            <a:off x="9020802" y="6356350"/>
            <a:ext cx="2743200" cy="365125"/>
          </a:xfrm>
          <a:prstGeom prst="rect">
            <a:avLst/>
          </a:prstGeom>
        </p:spPr>
        <p:txBody>
          <a:bodyPr/>
          <a:lstStyle>
            <a:lvl1pPr>
              <a:defRPr>
                <a:latin typeface="Myriad Pro" panose="020B0503030403020204" pitchFamily="34" charset="0"/>
              </a:defRPr>
            </a:lvl1pPr>
          </a:lstStyle>
          <a:p>
            <a:fld id="{1E12DF94-7B07-456D-B184-D7BA0A32E648}" type="slidenum">
              <a:rPr lang="tr-TR" smtClean="0"/>
              <a:pPr/>
              <a:t>‹#›</a:t>
            </a:fld>
            <a:endParaRPr lang="tr-TR" dirty="0"/>
          </a:p>
        </p:txBody>
      </p:sp>
    </p:spTree>
    <p:extLst>
      <p:ext uri="{BB962C8B-B14F-4D97-AF65-F5344CB8AC3E}">
        <p14:creationId xmlns:p14="http://schemas.microsoft.com/office/powerpoint/2010/main" val="255904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056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07C6EC4-3B7C-4AAF-8E0C-A2353C4E0302}"/>
              </a:ext>
            </a:extLst>
          </p:cNvPr>
          <p:cNvPicPr>
            <a:picLocks noChangeAspect="1"/>
          </p:cNvPicPr>
          <p:nvPr userDrawn="1"/>
        </p:nvPicPr>
        <p:blipFill>
          <a:blip r:embed="rId3"/>
          <a:stretch>
            <a:fillRect/>
          </a:stretch>
        </p:blipFill>
        <p:spPr>
          <a:xfrm>
            <a:off x="-2" y="0"/>
            <a:ext cx="12191999" cy="6858000"/>
          </a:xfrm>
          <a:prstGeom prst="rect">
            <a:avLst/>
          </a:prstGeom>
        </p:spPr>
      </p:pic>
      <p:pic>
        <p:nvPicPr>
          <p:cNvPr id="10" name="Picture 4" descr="Untitled-1.png">
            <a:extLst>
              <a:ext uri="{FF2B5EF4-FFF2-40B4-BE49-F238E27FC236}">
                <a16:creationId xmlns:a16="http://schemas.microsoft.com/office/drawing/2014/main" id="{3624C159-4497-4EC4-9D96-6DCBB9D22E62}"/>
              </a:ext>
            </a:extLst>
          </p:cNvPr>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4056158" y="1225111"/>
            <a:ext cx="4079681" cy="1226160"/>
          </a:xfrm>
          <a:prstGeom prst="rect">
            <a:avLst/>
          </a:prstGeom>
        </p:spPr>
      </p:pic>
    </p:spTree>
    <p:extLst>
      <p:ext uri="{BB962C8B-B14F-4D97-AF65-F5344CB8AC3E}">
        <p14:creationId xmlns:p14="http://schemas.microsoft.com/office/powerpoint/2010/main" val="1028778729"/>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463805C-3E5F-444A-A5E3-0A3573B82D40}"/>
              </a:ext>
            </a:extLst>
          </p:cNvPr>
          <p:cNvSpPr/>
          <p:nvPr userDrawn="1"/>
        </p:nvSpPr>
        <p:spPr>
          <a:xfrm>
            <a:off x="0" y="6344877"/>
            <a:ext cx="12192000" cy="513124"/>
          </a:xfrm>
          <a:prstGeom prst="rect">
            <a:avLst/>
          </a:prstGeom>
          <a:solidFill>
            <a:srgbClr val="A00000"/>
          </a:solidFill>
          <a:ln>
            <a:solidFill>
              <a:srgbClr val="00206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Picture 4" descr="Untitled-1.png">
            <a:extLst>
              <a:ext uri="{FF2B5EF4-FFF2-40B4-BE49-F238E27FC236}">
                <a16:creationId xmlns:a16="http://schemas.microsoft.com/office/drawing/2014/main" id="{A3EB46D3-59A0-4B9C-9D12-4C7201815DF3}"/>
              </a:ext>
            </a:extLst>
          </p:cNvPr>
          <p:cNvPicPr>
            <a:picLocks noChangeAspect="1"/>
          </p:cNvPicPr>
          <p:nvPr userDrawn="1"/>
        </p:nvPicPr>
        <p:blipFill>
          <a:blip r:embed="rId5" cstate="hqprint">
            <a:lum bright="70000" contrast="-70000"/>
            <a:extLst>
              <a:ext uri="{28A0092B-C50C-407E-A947-70E740481C1C}">
                <a14:useLocalDpi xmlns:a14="http://schemas.microsoft.com/office/drawing/2010/main" val="0"/>
              </a:ext>
            </a:extLst>
          </a:blip>
          <a:stretch>
            <a:fillRect/>
          </a:stretch>
        </p:blipFill>
        <p:spPr>
          <a:xfrm>
            <a:off x="209605" y="6409070"/>
            <a:ext cx="1260000" cy="384737"/>
          </a:xfrm>
          <a:prstGeom prst="rect">
            <a:avLst/>
          </a:prstGeom>
        </p:spPr>
      </p:pic>
      <p:sp>
        <p:nvSpPr>
          <p:cNvPr id="10" name="Slayt Numarası Yer Tutucusu 28">
            <a:extLst>
              <a:ext uri="{FF2B5EF4-FFF2-40B4-BE49-F238E27FC236}">
                <a16:creationId xmlns:a16="http://schemas.microsoft.com/office/drawing/2014/main" id="{EF9800E3-EC07-4061-B0F9-A25212AD7AF2}"/>
              </a:ext>
            </a:extLst>
          </p:cNvPr>
          <p:cNvSpPr txBox="1">
            <a:spLocks/>
          </p:cNvSpPr>
          <p:nvPr userDrawn="1"/>
        </p:nvSpPr>
        <p:spPr>
          <a:xfrm>
            <a:off x="11546378" y="6344877"/>
            <a:ext cx="645622" cy="448930"/>
          </a:xfrm>
          <a:prstGeom prst="round2SameRect">
            <a:avLst/>
          </a:prstGeom>
          <a:noFill/>
          <a:ln>
            <a:noFill/>
          </a:ln>
          <a:effectLst>
            <a:softEdge rad="12700"/>
          </a:effectLst>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tr-TR" b="1" dirty="0">
              <a:solidFill>
                <a:schemeClr val="bg1"/>
              </a:solidFill>
            </a:endParaRPr>
          </a:p>
        </p:txBody>
      </p:sp>
    </p:spTree>
    <p:extLst>
      <p:ext uri="{BB962C8B-B14F-4D97-AF65-F5344CB8AC3E}">
        <p14:creationId xmlns:p14="http://schemas.microsoft.com/office/powerpoint/2010/main" val="916298570"/>
      </p:ext>
    </p:extLst>
  </p:cSld>
  <p:clrMap bg1="lt1" tx1="dk1" bg2="lt2" tx2="dk2" accent1="accent1" accent2="accent2" accent3="accent3" accent4="accent4" accent5="accent5" accent6="accent6" hlink="hlink" folHlink="folHlink"/>
  <p:sldLayoutIdLst>
    <p:sldLayoutId id="2147483662" r:id="rId1"/>
    <p:sldLayoutId id="2147483671" r:id="rId2"/>
    <p:sldLayoutId id="214748367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453F187E-C565-4246-87A3-2F2EBDAF5649}"/>
              </a:ext>
            </a:extLst>
          </p:cNvPr>
          <p:cNvPicPr>
            <a:picLocks noChangeAspect="1"/>
          </p:cNvPicPr>
          <p:nvPr userDrawn="1"/>
        </p:nvPicPr>
        <p:blipFill>
          <a:blip r:embed="rId3"/>
          <a:stretch>
            <a:fillRect/>
          </a:stretch>
        </p:blipFill>
        <p:spPr>
          <a:xfrm>
            <a:off x="-2" y="0"/>
            <a:ext cx="12191999" cy="6858000"/>
          </a:xfrm>
          <a:prstGeom prst="rect">
            <a:avLst/>
          </a:prstGeom>
        </p:spPr>
      </p:pic>
    </p:spTree>
    <p:extLst>
      <p:ext uri="{BB962C8B-B14F-4D97-AF65-F5344CB8AC3E}">
        <p14:creationId xmlns:p14="http://schemas.microsoft.com/office/powerpoint/2010/main" val="598677817"/>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AD0B75C-477E-4714-9A4F-77F103CE4D56}"/>
              </a:ext>
            </a:extLst>
          </p:cNvPr>
          <p:cNvSpPr/>
          <p:nvPr/>
        </p:nvSpPr>
        <p:spPr>
          <a:xfrm>
            <a:off x="2094095" y="3085883"/>
            <a:ext cx="8622297" cy="2246769"/>
          </a:xfrm>
          <a:prstGeom prst="rect">
            <a:avLst/>
          </a:prstGeom>
        </p:spPr>
        <p:txBody>
          <a:bodyPr wrap="none">
            <a:spAutoFit/>
          </a:bodyPr>
          <a:lstStyle/>
          <a:p>
            <a:pPr algn="ctr"/>
            <a:r>
              <a:rPr lang="tr-TR" sz="2800" b="1" dirty="0">
                <a:solidFill>
                  <a:schemeClr val="bg1"/>
                </a:solidFill>
                <a:latin typeface="Myriad Pro" panose="020B0503030403020204" pitchFamily="34" charset="0"/>
              </a:rPr>
              <a:t>Uludağ Gümrük ve Dış Ticaret Bölge Müdürlüğü</a:t>
            </a:r>
          </a:p>
          <a:p>
            <a:pPr algn="ctr"/>
            <a:r>
              <a:rPr lang="tr-TR" sz="2800" b="1" dirty="0">
                <a:solidFill>
                  <a:schemeClr val="bg1"/>
                </a:solidFill>
                <a:latin typeface="Myriad Pro" panose="020B0503030403020204" pitchFamily="34" charset="0"/>
              </a:rPr>
              <a:t>Bursa Ürün Güvenliği Denetimleri Grup Başkanlığı</a:t>
            </a:r>
          </a:p>
          <a:p>
            <a:pPr algn="ctr"/>
            <a:endParaRPr lang="tr-TR" sz="2800" b="1" dirty="0">
              <a:solidFill>
                <a:schemeClr val="bg1"/>
              </a:solidFill>
              <a:latin typeface="Myriad Pro" panose="020B05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Hakan YAMAN- Ticaret Denetmeni</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a:solidFill>
                  <a:prstClr val="white"/>
                </a:solidFill>
                <a:latin typeface="Myriad Pro" panose="020B0503030403020204" pitchFamily="34" charset="0"/>
              </a:rPr>
              <a:t>Ayşenur KASAP ÇELİK- Ticaret Denetmen Yrd.</a:t>
            </a:r>
            <a:endParaRPr lang="tr-TR" sz="2800" b="1" dirty="0">
              <a:solidFill>
                <a:schemeClr val="bg1"/>
              </a:solidFill>
              <a:latin typeface="Myriad Pro" panose="020B0503030403020204" pitchFamily="34" charset="0"/>
            </a:endParaRPr>
          </a:p>
        </p:txBody>
      </p:sp>
      <p:sp>
        <p:nvSpPr>
          <p:cNvPr id="3" name="Dikdörtgen 2">
            <a:extLst>
              <a:ext uri="{FF2B5EF4-FFF2-40B4-BE49-F238E27FC236}">
                <a16:creationId xmlns:a16="http://schemas.microsoft.com/office/drawing/2014/main" id="{7403B915-7D7F-487F-B2FA-1D93883DC6F1}"/>
              </a:ext>
            </a:extLst>
          </p:cNvPr>
          <p:cNvSpPr/>
          <p:nvPr/>
        </p:nvSpPr>
        <p:spPr>
          <a:xfrm>
            <a:off x="5408953" y="5914503"/>
            <a:ext cx="1537132" cy="369332"/>
          </a:xfrm>
          <a:prstGeom prst="rect">
            <a:avLst/>
          </a:prstGeom>
        </p:spPr>
        <p:txBody>
          <a:bodyPr wrap="square">
            <a:spAutoFit/>
          </a:bodyPr>
          <a:lstStyle/>
          <a:p>
            <a:r>
              <a:rPr lang="tr-TR" b="1" dirty="0">
                <a:solidFill>
                  <a:schemeClr val="bg1"/>
                </a:solidFill>
                <a:latin typeface="Myriad Pro" panose="020B0503030403020204" pitchFamily="34" charset="0"/>
              </a:rPr>
              <a:t>07.07.2025</a:t>
            </a:r>
          </a:p>
        </p:txBody>
      </p:sp>
    </p:spTree>
    <p:extLst>
      <p:ext uri="{BB962C8B-B14F-4D97-AF65-F5344CB8AC3E}">
        <p14:creationId xmlns:p14="http://schemas.microsoft.com/office/powerpoint/2010/main" val="25990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6766C9C1-2D85-46B0-B0BB-E890699A0606}"/>
              </a:ext>
            </a:extLst>
          </p:cNvPr>
          <p:cNvSpPr txBox="1"/>
          <p:nvPr/>
        </p:nvSpPr>
        <p:spPr>
          <a:xfrm>
            <a:off x="370655" y="1126003"/>
            <a:ext cx="11550996"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rgbClr val="FFFFFF"/>
                </a:solidFill>
                <a:effectLst/>
                <a:uLnTx/>
                <a:uFillTx/>
                <a:ea typeface="+mn-ea"/>
                <a:cs typeface="+mn-cs"/>
              </a:rPr>
              <a:t>4.6) MIKNATISLAR</a:t>
            </a:r>
          </a:p>
        </p:txBody>
      </p:sp>
      <p:sp>
        <p:nvSpPr>
          <p:cNvPr id="8" name="TextBox 23">
            <a:extLst>
              <a:ext uri="{FF2B5EF4-FFF2-40B4-BE49-F238E27FC236}">
                <a16:creationId xmlns:a16="http://schemas.microsoft.com/office/drawing/2014/main" id="{7B57C942-EE1F-4616-8B89-3894050E7D26}"/>
              </a:ext>
            </a:extLst>
          </p:cNvPr>
          <p:cNvSpPr txBox="1"/>
          <p:nvPr/>
        </p:nvSpPr>
        <p:spPr>
          <a:xfrm>
            <a:off x="370655" y="459308"/>
            <a:ext cx="11235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yriad Pro" panose="020B0503030403020204" pitchFamily="34" charset="0"/>
                <a:ea typeface="+mn-ea"/>
                <a:cs typeface="+mn-cs"/>
              </a:rPr>
              <a:t>FİZİKSEL TEHLİKELER VE İLİŞKİLİ RİSKLER</a:t>
            </a:r>
          </a:p>
        </p:txBody>
      </p:sp>
      <p:sp>
        <p:nvSpPr>
          <p:cNvPr id="2" name="Rectangle 1">
            <a:extLst>
              <a:ext uri="{FF2B5EF4-FFF2-40B4-BE49-F238E27FC236}">
                <a16:creationId xmlns:a16="http://schemas.microsoft.com/office/drawing/2014/main" id="{C01D8E0B-1A8B-4B09-BDEB-F0E10DEAB427}"/>
              </a:ext>
            </a:extLst>
          </p:cNvPr>
          <p:cNvSpPr>
            <a:spLocks noChangeArrowheads="1"/>
          </p:cNvSpPr>
          <p:nvPr/>
        </p:nvSpPr>
        <p:spPr bwMode="auto">
          <a:xfrm>
            <a:off x="854580" y="2470107"/>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alt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Metin kutusu 9">
            <a:extLst>
              <a:ext uri="{FF2B5EF4-FFF2-40B4-BE49-F238E27FC236}">
                <a16:creationId xmlns:a16="http://schemas.microsoft.com/office/drawing/2014/main" id="{AF32123D-D517-43E5-BDD2-FBB5C0541A17}"/>
              </a:ext>
            </a:extLst>
          </p:cNvPr>
          <p:cNvSpPr txBox="1"/>
          <p:nvPr/>
        </p:nvSpPr>
        <p:spPr>
          <a:xfrm>
            <a:off x="370655" y="1529746"/>
            <a:ext cx="11550996" cy="640175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Çocuk kıyafetlerinde yer alan mıknatıslar ve bir ferromanyetik nesne (örneğin demir veya nikel) yutulursa, nesneler bağırsak duvarları boyunca birbirini çekebilir ve perforasyona veya tıkanmaya neden olabilir, bu da ölümcül olabilir. </a:t>
            </a:r>
            <a:endParaRPr lang="tr-TR"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Diğer riskler arasında kalp pilleri veya infüzyon pompaları gibi cihazlarla manyetik etkileşim bulunabilir.</a:t>
            </a:r>
          </a:p>
          <a:p>
            <a:pPr marR="0" lvl="0" algn="just" defTabSz="914400" rtl="0" eaLnBrk="1" fontAlgn="auto" latinLnBrk="0" hangingPunct="1">
              <a:lnSpc>
                <a:spcPct val="100000"/>
              </a:lnSpc>
              <a:spcBef>
                <a:spcPts val="0"/>
              </a:spcBef>
              <a:spcAft>
                <a:spcPts val="0"/>
              </a:spcAft>
              <a:buClrTx/>
              <a:buSzTx/>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buFont typeface="+mj-lt"/>
              <a:buAutoNum type="arabicPeriod"/>
            </a:pPr>
            <a:r>
              <a:rPr lang="tr-TR" sz="1600" b="1" dirty="0"/>
              <a:t>Yutulma Riski (En Önemlisi):</a:t>
            </a:r>
            <a:endParaRPr lang="tr-TR" sz="1600" dirty="0"/>
          </a:p>
          <a:p>
            <a:pPr marL="742950" lvl="1" indent="-285750">
              <a:buFont typeface="+mj-lt"/>
              <a:buAutoNum type="arabicPeriod"/>
            </a:pPr>
            <a:r>
              <a:rPr lang="tr-TR" sz="1600" dirty="0"/>
              <a:t>Çocuklar küçük mıknatısları kolayca koparıp ağızlarına alabilir.</a:t>
            </a:r>
          </a:p>
          <a:p>
            <a:pPr lvl="1"/>
            <a:r>
              <a:rPr lang="tr-TR" sz="1600" dirty="0"/>
              <a:t>2.   </a:t>
            </a:r>
            <a:r>
              <a:rPr lang="tr-TR" sz="1600" b="1" dirty="0"/>
              <a:t>Birden fazla mıknatıs yutulursa</a:t>
            </a:r>
            <a:r>
              <a:rPr lang="tr-TR" sz="1600" dirty="0"/>
              <a:t>, bağırsaklarda birbirini çekerek</a:t>
            </a:r>
          </a:p>
          <a:p>
            <a:pPr lvl="1"/>
            <a:r>
              <a:rPr lang="tr-TR" sz="1600" b="1" dirty="0"/>
              <a:t>iç organ delinmelerine</a:t>
            </a:r>
            <a:r>
              <a:rPr lang="tr-TR" sz="1600" dirty="0"/>
              <a:t> yol açabilir (hayati tehlike).</a:t>
            </a:r>
          </a:p>
          <a:p>
            <a:pPr>
              <a:buFont typeface="+mj-lt"/>
              <a:buAutoNum type="arabicPeriod"/>
            </a:pPr>
            <a:r>
              <a:rPr lang="tr-TR" sz="1600" b="1" dirty="0"/>
              <a:t>MR Uyum Problemleri:</a:t>
            </a:r>
            <a:endParaRPr lang="tr-TR" sz="1600" dirty="0"/>
          </a:p>
          <a:p>
            <a:pPr marL="742950" lvl="1" indent="-285750">
              <a:buFont typeface="+mj-lt"/>
              <a:buAutoNum type="arabicPeriod"/>
            </a:pPr>
            <a:r>
              <a:rPr lang="tr-TR" sz="1600" dirty="0"/>
              <a:t>Ferromanyetik özellikli mıknatıslar </a:t>
            </a:r>
            <a:r>
              <a:rPr lang="tr-TR" sz="1600" b="1" dirty="0"/>
              <a:t>MR ortamına girmemeli</a:t>
            </a:r>
            <a:r>
              <a:rPr lang="tr-TR" sz="1600" dirty="0"/>
              <a:t>.</a:t>
            </a:r>
          </a:p>
          <a:p>
            <a:pPr marL="742950" lvl="1" indent="-285750">
              <a:buFont typeface="+mj-lt"/>
              <a:buAutoNum type="arabicPeriod"/>
            </a:pPr>
            <a:r>
              <a:rPr lang="tr-TR" sz="1600" dirty="0"/>
              <a:t>Mıknatıs içerdiği fark edilmezse MR sırasında ciddi risk doğurabilir.</a:t>
            </a:r>
          </a:p>
          <a:p>
            <a:pPr>
              <a:buFont typeface="+mj-lt"/>
              <a:buAutoNum type="arabicPeriod"/>
            </a:pPr>
            <a:r>
              <a:rPr lang="tr-TR" sz="1600" b="1" dirty="0"/>
              <a:t>Kopma/Kırılma Tehlikesi:</a:t>
            </a:r>
            <a:endParaRPr lang="tr-TR" sz="1600" dirty="0"/>
          </a:p>
          <a:p>
            <a:pPr marL="742950" lvl="1" indent="-285750">
              <a:buFont typeface="+mj-lt"/>
              <a:buAutoNum type="arabicPeriod"/>
            </a:pPr>
            <a:r>
              <a:rPr lang="tr-TR" sz="1600" dirty="0"/>
              <a:t>Bazı mıknatıslar özellikle düşmelere karşı dayanıklı değildir, parçalanıp</a:t>
            </a:r>
          </a:p>
          <a:p>
            <a:pPr lvl="1"/>
            <a:r>
              <a:rPr lang="tr-TR" sz="1600" dirty="0"/>
              <a:t> sivri hale gelebilir.</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tr-TR"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tr-TR" dirty="0">
              <a:solidFill>
                <a:prstClr val="black"/>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tr-TR" dirty="0">
              <a:solidFill>
                <a:prstClr val="black"/>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Metin kutusu 2">
            <a:extLst>
              <a:ext uri="{FF2B5EF4-FFF2-40B4-BE49-F238E27FC236}">
                <a16:creationId xmlns:a16="http://schemas.microsoft.com/office/drawing/2014/main" id="{0CCD3CCF-30A9-5E93-6110-1D352D3BF22D}"/>
              </a:ext>
            </a:extLst>
          </p:cNvPr>
          <p:cNvSpPr txBox="1"/>
          <p:nvPr/>
        </p:nvSpPr>
        <p:spPr>
          <a:xfrm>
            <a:off x="320502" y="3008466"/>
            <a:ext cx="11550996"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rgbClr val="FFFFFF"/>
                </a:solidFill>
                <a:effectLst/>
                <a:uLnTx/>
                <a:uFillTx/>
                <a:ea typeface="+mn-ea"/>
                <a:cs typeface="+mn-cs"/>
              </a:rPr>
              <a:t>       RİSKLER </a:t>
            </a:r>
          </a:p>
        </p:txBody>
      </p:sp>
      <p:pic>
        <p:nvPicPr>
          <p:cNvPr id="13" name="Resim 12">
            <a:extLst>
              <a:ext uri="{FF2B5EF4-FFF2-40B4-BE49-F238E27FC236}">
                <a16:creationId xmlns:a16="http://schemas.microsoft.com/office/drawing/2014/main" id="{D99CCE70-8DD5-AB68-2EFA-1ADB3CB95655}"/>
              </a:ext>
            </a:extLst>
          </p:cNvPr>
          <p:cNvPicPr>
            <a:picLocks noChangeAspect="1"/>
          </p:cNvPicPr>
          <p:nvPr/>
        </p:nvPicPr>
        <p:blipFill>
          <a:blip r:embed="rId3"/>
          <a:stretch>
            <a:fillRect/>
          </a:stretch>
        </p:blipFill>
        <p:spPr>
          <a:xfrm>
            <a:off x="7483951" y="3496760"/>
            <a:ext cx="4437700" cy="2696728"/>
          </a:xfrm>
          <a:prstGeom prst="rect">
            <a:avLst/>
          </a:prstGeom>
          <a:ln>
            <a:noFill/>
          </a:ln>
          <a:effectLst>
            <a:outerShdw blurRad="292100" dist="139700" dir="2700000" algn="tl" rotWithShape="0">
              <a:srgbClr val="333333">
                <a:alpha val="65000"/>
              </a:srgbClr>
            </a:outerShdw>
          </a:effectLst>
        </p:spPr>
      </p:pic>
      <p:sp>
        <p:nvSpPr>
          <p:cNvPr id="4" name="Oval 3">
            <a:extLst>
              <a:ext uri="{FF2B5EF4-FFF2-40B4-BE49-F238E27FC236}">
                <a16:creationId xmlns:a16="http://schemas.microsoft.com/office/drawing/2014/main" id="{0B53F83D-165E-64F7-9E50-937DB5E2D250}"/>
              </a:ext>
            </a:extLst>
          </p:cNvPr>
          <p:cNvSpPr/>
          <p:nvPr/>
        </p:nvSpPr>
        <p:spPr>
          <a:xfrm>
            <a:off x="10817524" y="4270075"/>
            <a:ext cx="552091" cy="1199072"/>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Grafik 5" descr="Uyarı düz dolguyla">
            <a:extLst>
              <a:ext uri="{FF2B5EF4-FFF2-40B4-BE49-F238E27FC236}">
                <a16:creationId xmlns:a16="http://schemas.microsoft.com/office/drawing/2014/main" id="{A3A2C46E-8EF4-E47E-70DD-12DBEB5AFF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655" y="3008466"/>
            <a:ext cx="405722" cy="369332"/>
          </a:xfrm>
          <a:prstGeom prst="rect">
            <a:avLst/>
          </a:prstGeom>
        </p:spPr>
      </p:pic>
    </p:spTree>
    <p:extLst>
      <p:ext uri="{BB962C8B-B14F-4D97-AF65-F5344CB8AC3E}">
        <p14:creationId xmlns:p14="http://schemas.microsoft.com/office/powerpoint/2010/main" val="419487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6766C9C1-2D85-46B0-B0BB-E890699A0606}"/>
              </a:ext>
            </a:extLst>
          </p:cNvPr>
          <p:cNvSpPr txBox="1"/>
          <p:nvPr/>
        </p:nvSpPr>
        <p:spPr>
          <a:xfrm>
            <a:off x="370655" y="849004"/>
            <a:ext cx="11550996"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rgbClr val="FFFFFF"/>
                </a:solidFill>
                <a:effectLst/>
                <a:uLnTx/>
                <a:uFillTx/>
                <a:ea typeface="+mn-ea"/>
                <a:cs typeface="+mn-cs"/>
              </a:rPr>
              <a:t>6.5) GİYSİ BİLEŞENLERİ (AKSESUARLAR)</a:t>
            </a:r>
          </a:p>
        </p:txBody>
      </p:sp>
      <p:sp>
        <p:nvSpPr>
          <p:cNvPr id="8" name="TextBox 23">
            <a:extLst>
              <a:ext uri="{FF2B5EF4-FFF2-40B4-BE49-F238E27FC236}">
                <a16:creationId xmlns:a16="http://schemas.microsoft.com/office/drawing/2014/main" id="{7B57C942-EE1F-4616-8B89-3894050E7D26}"/>
              </a:ext>
            </a:extLst>
          </p:cNvPr>
          <p:cNvSpPr txBox="1"/>
          <p:nvPr/>
        </p:nvSpPr>
        <p:spPr>
          <a:xfrm>
            <a:off x="370655" y="313635"/>
            <a:ext cx="11235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yriad Pro" panose="020B0503030403020204" pitchFamily="34" charset="0"/>
                <a:ea typeface="+mn-ea"/>
                <a:cs typeface="+mn-cs"/>
              </a:rPr>
              <a:t>FİZİKSEL TEHLİKELER VE İLİŞKİLİ RİSKLER</a:t>
            </a:r>
          </a:p>
        </p:txBody>
      </p:sp>
      <p:sp>
        <p:nvSpPr>
          <p:cNvPr id="2" name="Rectangle 1">
            <a:extLst>
              <a:ext uri="{FF2B5EF4-FFF2-40B4-BE49-F238E27FC236}">
                <a16:creationId xmlns:a16="http://schemas.microsoft.com/office/drawing/2014/main" id="{C01D8E0B-1A8B-4B09-BDEB-F0E10DEAB427}"/>
              </a:ext>
            </a:extLst>
          </p:cNvPr>
          <p:cNvSpPr>
            <a:spLocks noChangeArrowheads="1"/>
          </p:cNvSpPr>
          <p:nvPr/>
        </p:nvSpPr>
        <p:spPr bwMode="auto">
          <a:xfrm>
            <a:off x="854580" y="2470107"/>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alt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Metin kutusu 9">
            <a:extLst>
              <a:ext uri="{FF2B5EF4-FFF2-40B4-BE49-F238E27FC236}">
                <a16:creationId xmlns:a16="http://schemas.microsoft.com/office/drawing/2014/main" id="{AF32123D-D517-43E5-BDD2-FBB5C0541A17}"/>
              </a:ext>
            </a:extLst>
          </p:cNvPr>
          <p:cNvSpPr txBox="1"/>
          <p:nvPr/>
        </p:nvSpPr>
        <p:spPr>
          <a:xfrm>
            <a:off x="370655" y="1862491"/>
            <a:ext cx="11235697"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a:ln>
                  <a:noFill/>
                </a:ln>
                <a:effectLst/>
                <a:uLnTx/>
                <a:uFillTx/>
                <a:latin typeface="Calibri" panose="020F0502020204030204"/>
                <a:ea typeface="+mn-ea"/>
                <a:cs typeface="+mn-cs"/>
              </a:rPr>
              <a:t>36 aylıktan küçük çocuklar için</a:t>
            </a:r>
            <a:r>
              <a:rPr kumimoji="0" lang="tr-TR" sz="1800" i="0" strike="noStrike" kern="1200" cap="none" spc="0" normalizeH="0" baseline="0" noProof="0" dirty="0">
                <a:ln>
                  <a:noFill/>
                </a:ln>
                <a:effectLst/>
                <a:uLnTx/>
                <a:uFillTx/>
                <a:latin typeface="Calibri" panose="020F0502020204030204"/>
                <a:ea typeface="+mn-ea"/>
                <a:cs typeface="+mn-cs"/>
              </a:rPr>
              <a:t> </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giysilere eklenen tüm bileşenlerin güvenli bir şekilde bağlanması ve giysinin normal veya makul ölçüde öngörülebilir kullanım süresi boyunca bağlı kalması esastır.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Kilit dikişiyle eklenen bileşenler</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genellikle </a:t>
            </a:r>
            <a:r>
              <a:rPr kumimoji="0" lang="tr-TR" sz="1800" b="0" i="0" u="none" strike="noStrike" kern="1200" cap="none" spc="0" normalizeH="0" baseline="0" noProof="0" dirty="0">
                <a:ln>
                  <a:noFill/>
                </a:ln>
                <a:solidFill>
                  <a:srgbClr val="FF0000"/>
                </a:solidFill>
                <a:effectLst/>
                <a:uLnTx/>
                <a:uFillTx/>
                <a:latin typeface="Calibri" panose="020F0502020204030204"/>
                <a:ea typeface="+mn-ea"/>
                <a:cs typeface="+mn-cs"/>
              </a:rPr>
              <a:t>en güvenli olanlardır</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ve mümkün olduğunda kullanılmalıdır. </a:t>
            </a:r>
          </a:p>
          <a:p>
            <a:pPr marR="0" lvl="0" algn="l" defTabSz="914400" rtl="0" eaLnBrk="1" fontAlgn="auto" latinLnBrk="0" hangingPunct="1">
              <a:lnSpc>
                <a:spcPct val="100000"/>
              </a:lnSpc>
              <a:spcBef>
                <a:spcPts val="0"/>
              </a:spcBef>
              <a:spcAft>
                <a:spcPts val="0"/>
              </a:spcAft>
              <a:buClrTx/>
              <a:buSzTx/>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El dikişiyle eklenen bileşenler, işlem sıkı bir şekilde kontrol edildiği sürece güvenli olabilir, ancak bu yöntem bebek veya küçük çocuklar için giysiler için önerilmez. </a:t>
            </a:r>
          </a:p>
          <a:p>
            <a:pPr marR="0" lvl="0" algn="l" defTabSz="914400" rtl="0" eaLnBrk="1" fontAlgn="auto" latinLnBrk="0" hangingPunct="1">
              <a:lnSpc>
                <a:spcPct val="100000"/>
              </a:lnSpc>
              <a:spcBef>
                <a:spcPts val="0"/>
              </a:spcBef>
              <a:spcAft>
                <a:spcPts val="0"/>
              </a:spcAft>
              <a:buClrTx/>
              <a:buSzTx/>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Zincir dikişle eklenen bileşenler ayrılmaya meyilli olabilir ve bebek veya küçük çocuklar için giysilerde kullanılmamalıdır.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262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6766C9C1-2D85-46B0-B0BB-E890699A0606}"/>
              </a:ext>
            </a:extLst>
          </p:cNvPr>
          <p:cNvSpPr txBox="1"/>
          <p:nvPr/>
        </p:nvSpPr>
        <p:spPr>
          <a:xfrm>
            <a:off x="370655" y="982897"/>
            <a:ext cx="11550996"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r>
              <a:rPr kumimoji="0" lang="tr-TR" sz="1800" b="1" i="0" u="none" strike="noStrike" kern="0" cap="none" spc="0" normalizeH="0" baseline="0" noProof="0" dirty="0">
                <a:ln>
                  <a:noFill/>
                </a:ln>
                <a:solidFill>
                  <a:srgbClr val="FFFFFF"/>
                </a:solidFill>
                <a:effectLst/>
                <a:uLnTx/>
                <a:uFillTx/>
                <a:ea typeface="+mn-ea"/>
                <a:cs typeface="+mn-cs"/>
              </a:rPr>
              <a:t>6.5.2) DÜĞMELER</a:t>
            </a:r>
            <a:endParaRPr kumimoji="0" lang="tr-TR" altLang="tr-TR" sz="1400" b="0" i="0" u="none" strike="noStrike" cap="none" normalizeH="0" baseline="0" dirty="0">
              <a:ln>
                <a:noFill/>
              </a:ln>
              <a:effectLst/>
              <a:latin typeface="Arial" panose="020B0604020202020204" pitchFamily="34" charset="0"/>
            </a:endParaRPr>
          </a:p>
        </p:txBody>
      </p:sp>
      <p:sp>
        <p:nvSpPr>
          <p:cNvPr id="8" name="TextBox 23">
            <a:extLst>
              <a:ext uri="{FF2B5EF4-FFF2-40B4-BE49-F238E27FC236}">
                <a16:creationId xmlns:a16="http://schemas.microsoft.com/office/drawing/2014/main" id="{7B57C942-EE1F-4616-8B89-3894050E7D26}"/>
              </a:ext>
            </a:extLst>
          </p:cNvPr>
          <p:cNvSpPr txBox="1"/>
          <p:nvPr/>
        </p:nvSpPr>
        <p:spPr>
          <a:xfrm>
            <a:off x="267139" y="354280"/>
            <a:ext cx="11235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yriad Pro" panose="020B0503030403020204" pitchFamily="34" charset="0"/>
                <a:ea typeface="+mn-ea"/>
                <a:cs typeface="+mn-cs"/>
              </a:rPr>
              <a:t>FİZİKSEL TEHLİKELER VE İLİŞKİLİ RİSKLER</a:t>
            </a:r>
          </a:p>
        </p:txBody>
      </p:sp>
      <p:sp>
        <p:nvSpPr>
          <p:cNvPr id="2" name="Rectangle 1">
            <a:extLst>
              <a:ext uri="{FF2B5EF4-FFF2-40B4-BE49-F238E27FC236}">
                <a16:creationId xmlns:a16="http://schemas.microsoft.com/office/drawing/2014/main" id="{C01D8E0B-1A8B-4B09-BDEB-F0E10DEAB427}"/>
              </a:ext>
            </a:extLst>
          </p:cNvPr>
          <p:cNvSpPr>
            <a:spLocks noChangeArrowheads="1"/>
          </p:cNvSpPr>
          <p:nvPr/>
        </p:nvSpPr>
        <p:spPr bwMode="auto">
          <a:xfrm>
            <a:off x="854580" y="2470107"/>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alt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Metin kutusu 9">
            <a:extLst>
              <a:ext uri="{FF2B5EF4-FFF2-40B4-BE49-F238E27FC236}">
                <a16:creationId xmlns:a16="http://schemas.microsoft.com/office/drawing/2014/main" id="{AF32123D-D517-43E5-BDD2-FBB5C0541A17}"/>
              </a:ext>
            </a:extLst>
          </p:cNvPr>
          <p:cNvSpPr txBox="1"/>
          <p:nvPr/>
        </p:nvSpPr>
        <p:spPr>
          <a:xfrm>
            <a:off x="595072" y="1656824"/>
            <a:ext cx="10455366" cy="397031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Çocuk giysilerinde verilen mekanik çekme testini geçen düğmeler kullanılmalıdır. </a:t>
            </a:r>
          </a:p>
          <a:p>
            <a:pPr marR="0" lvl="0" algn="just" defTabSz="914400" rtl="0" eaLnBrk="1" fontAlgn="auto" latinLnBrk="0" hangingPunct="1">
              <a:lnSpc>
                <a:spcPct val="100000"/>
              </a:lnSpc>
              <a:spcBef>
                <a:spcPts val="0"/>
              </a:spcBef>
              <a:spcAft>
                <a:spcPts val="0"/>
              </a:spcAft>
              <a:buClrTx/>
              <a:buSzTx/>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Dışında keskin kenarları olmayan ve ayrıca içeride açığa çıkıp tehlike oluşturabilecek keskin kenarları olmayan düğmeler kullanılmalıdır. </a:t>
            </a:r>
          </a:p>
          <a:p>
            <a:pPr marR="0" lvl="0" algn="just" defTabSz="914400" rtl="0" eaLnBrk="1" fontAlgn="auto" latinLnBrk="0" hangingPunct="1">
              <a:lnSpc>
                <a:spcPct val="100000"/>
              </a:lnSpc>
              <a:spcBef>
                <a:spcPts val="0"/>
              </a:spcBef>
              <a:spcAft>
                <a:spcPts val="0"/>
              </a:spcAft>
              <a:buClrTx/>
              <a:buSzTx/>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Çok bileşenli düğmeler kullanılacaksa özellikle dikkatli olunmalıdır çünkü bunlar sökülüp potansiyel olarak tehlikeli küçük parçalar üretebilir.</a:t>
            </a:r>
          </a:p>
          <a:p>
            <a:pPr marR="0" lvl="0" algn="just" defTabSz="914400" rtl="0" eaLnBrk="1" fontAlgn="auto" latinLnBrk="0" hangingPunct="1">
              <a:lnSpc>
                <a:spcPct val="100000"/>
              </a:lnSpc>
              <a:spcBef>
                <a:spcPts val="0"/>
              </a:spcBef>
              <a:spcAft>
                <a:spcPts val="0"/>
              </a:spcAft>
              <a:buClrTx/>
              <a:buSzTx/>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Bebekler ve küçük çocuklar için giysilerdeki yedek düğmeler </a:t>
            </a:r>
            <a:r>
              <a:rPr lang="tr-TR" dirty="0">
                <a:solidFill>
                  <a:prstClr val="black"/>
                </a:solidFill>
                <a:latin typeface="Calibri" panose="020F0502020204030204"/>
              </a:rPr>
              <a:t>ilgili testlere </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uygun şekilde güvenli bir şekilde takılmalıdır.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dirty="0">
              <a:solidFill>
                <a:prstClr val="black"/>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1">
            <a:extLst>
              <a:ext uri="{FF2B5EF4-FFF2-40B4-BE49-F238E27FC236}">
                <a16:creationId xmlns:a16="http://schemas.microsoft.com/office/drawing/2014/main" id="{53CDD9F0-DD90-491B-B2EA-51B9412F6682}"/>
              </a:ext>
            </a:extLst>
          </p:cNvPr>
          <p:cNvSpPr>
            <a:spLocks noChangeArrowheads="1"/>
          </p:cNvSpPr>
          <p:nvPr/>
        </p:nvSpPr>
        <p:spPr bwMode="auto">
          <a:xfrm>
            <a:off x="342690" y="102921"/>
            <a:ext cx="11849309"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701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EC3B72DC-A155-44CA-5217-8B7F069E3A84}"/>
              </a:ext>
            </a:extLst>
          </p:cNvPr>
          <p:cNvSpPr txBox="1"/>
          <p:nvPr/>
        </p:nvSpPr>
        <p:spPr>
          <a:xfrm>
            <a:off x="320502" y="522328"/>
            <a:ext cx="11550996"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r>
              <a:rPr lang="tr-TR" dirty="0"/>
              <a:t>Çıt Çıt, Düğme ve Benzeri Küçük Aksesuarların Güvensiz Kullanımı</a:t>
            </a:r>
          </a:p>
        </p:txBody>
      </p:sp>
      <p:pic>
        <p:nvPicPr>
          <p:cNvPr id="9" name="Resim 8">
            <a:extLst>
              <a:ext uri="{FF2B5EF4-FFF2-40B4-BE49-F238E27FC236}">
                <a16:creationId xmlns:a16="http://schemas.microsoft.com/office/drawing/2014/main" id="{BAC2BE27-4E75-EE67-9A78-5B2CF1CC21BA}"/>
              </a:ext>
            </a:extLst>
          </p:cNvPr>
          <p:cNvPicPr>
            <a:picLocks noChangeAspect="1"/>
          </p:cNvPicPr>
          <p:nvPr/>
        </p:nvPicPr>
        <p:blipFill>
          <a:blip r:embed="rId2"/>
          <a:stretch>
            <a:fillRect/>
          </a:stretch>
        </p:blipFill>
        <p:spPr>
          <a:xfrm>
            <a:off x="320502" y="1372386"/>
            <a:ext cx="2651298" cy="2407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Resim 10">
            <a:extLst>
              <a:ext uri="{FF2B5EF4-FFF2-40B4-BE49-F238E27FC236}">
                <a16:creationId xmlns:a16="http://schemas.microsoft.com/office/drawing/2014/main" id="{693315A3-9D0F-0FDD-7E35-9E301A0F8DF9}"/>
              </a:ext>
            </a:extLst>
          </p:cNvPr>
          <p:cNvPicPr>
            <a:picLocks noChangeAspect="1"/>
          </p:cNvPicPr>
          <p:nvPr/>
        </p:nvPicPr>
        <p:blipFill>
          <a:blip r:embed="rId3"/>
          <a:stretch>
            <a:fillRect/>
          </a:stretch>
        </p:blipFill>
        <p:spPr>
          <a:xfrm>
            <a:off x="3651049" y="1418859"/>
            <a:ext cx="3487041" cy="2453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Metin kutusu 11">
            <a:extLst>
              <a:ext uri="{FF2B5EF4-FFF2-40B4-BE49-F238E27FC236}">
                <a16:creationId xmlns:a16="http://schemas.microsoft.com/office/drawing/2014/main" id="{7D170380-4CE0-46E7-4190-F73A709E22B5}"/>
              </a:ext>
            </a:extLst>
          </p:cNvPr>
          <p:cNvSpPr txBox="1"/>
          <p:nvPr/>
        </p:nvSpPr>
        <p:spPr>
          <a:xfrm>
            <a:off x="320503" y="4161469"/>
            <a:ext cx="2727498" cy="646331"/>
          </a:xfrm>
          <a:prstGeom prst="rect">
            <a:avLst/>
          </a:prstGeom>
          <a:gradFill flip="none" rotWithShape="1">
            <a:gsLst>
              <a:gs pos="0">
                <a:srgbClr val="C00000"/>
              </a:gs>
              <a:gs pos="100000">
                <a:schemeClr val="bg1"/>
              </a:gs>
            </a:gsLst>
            <a:lin ang="2700000" scaled="1"/>
            <a:tileRect/>
          </a:gradFill>
          <a:ln w="9525">
            <a:noFill/>
          </a:ln>
          <a:effectLst>
            <a:glow rad="101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tr-TR" sz="1200" dirty="0"/>
              <a:t>Ürün, kolayca çıkarılabilen küçük parçalara (düğmelere) sahiptir. Küçük bir çocuk bunları ağzına götürüp boğulabilir. </a:t>
            </a:r>
          </a:p>
        </p:txBody>
      </p:sp>
      <p:sp>
        <p:nvSpPr>
          <p:cNvPr id="13" name="Metin kutusu 12">
            <a:extLst>
              <a:ext uri="{FF2B5EF4-FFF2-40B4-BE49-F238E27FC236}">
                <a16:creationId xmlns:a16="http://schemas.microsoft.com/office/drawing/2014/main" id="{88364A49-7085-AB4C-6DF1-F4DEA98CBF28}"/>
              </a:ext>
            </a:extLst>
          </p:cNvPr>
          <p:cNvSpPr txBox="1"/>
          <p:nvPr/>
        </p:nvSpPr>
        <p:spPr>
          <a:xfrm>
            <a:off x="3651049" y="4161468"/>
            <a:ext cx="3552008" cy="646331"/>
          </a:xfrm>
          <a:prstGeom prst="rect">
            <a:avLst/>
          </a:prstGeom>
          <a:gradFill flip="none" rotWithShape="1">
            <a:gsLst>
              <a:gs pos="0">
                <a:srgbClr val="C00000"/>
              </a:gs>
              <a:gs pos="100000">
                <a:schemeClr val="bg1"/>
              </a:gs>
            </a:gsLst>
            <a:lin ang="2700000" scaled="1"/>
            <a:tileRect/>
          </a:gradFill>
          <a:ln w="9525">
            <a:noFill/>
          </a:ln>
          <a:effectLst>
            <a:glow rad="101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en-US" sz="1200" dirty="0" err="1"/>
              <a:t>Çıtçıtlı</a:t>
            </a:r>
            <a:r>
              <a:rPr lang="en-US" sz="1200" dirty="0"/>
              <a:t> </a:t>
            </a:r>
            <a:r>
              <a:rPr lang="en-US" sz="1200" dirty="0" err="1"/>
              <a:t>düğmeler</a:t>
            </a:r>
            <a:r>
              <a:rPr lang="en-US" sz="1200" dirty="0"/>
              <a:t> </a:t>
            </a:r>
            <a:r>
              <a:rPr lang="en-US" sz="1200" dirty="0" err="1"/>
              <a:t>kolayca</a:t>
            </a:r>
            <a:r>
              <a:rPr lang="en-US" sz="1200" dirty="0"/>
              <a:t> </a:t>
            </a:r>
            <a:r>
              <a:rPr lang="en-US" sz="1200" dirty="0" err="1"/>
              <a:t>çıka</a:t>
            </a:r>
            <a:r>
              <a:rPr lang="tr-TR" sz="1200" dirty="0"/>
              <a:t>bilen</a:t>
            </a:r>
            <a:r>
              <a:rPr lang="en-US" sz="1200" dirty="0"/>
              <a:t> ve </a:t>
            </a:r>
            <a:r>
              <a:rPr lang="en-US" sz="1200" dirty="0" err="1"/>
              <a:t>küçük</a:t>
            </a:r>
            <a:r>
              <a:rPr lang="en-US" sz="1200" dirty="0"/>
              <a:t> </a:t>
            </a:r>
            <a:r>
              <a:rPr lang="en-US" sz="1200" dirty="0" err="1"/>
              <a:t>parçalar</a:t>
            </a:r>
            <a:r>
              <a:rPr lang="en-US" sz="1200" dirty="0"/>
              <a:t> </a:t>
            </a:r>
            <a:r>
              <a:rPr lang="en-US" sz="1200" dirty="0" err="1"/>
              <a:t>oluşturur</a:t>
            </a:r>
            <a:r>
              <a:rPr lang="en-US" sz="1200" dirty="0"/>
              <a:t>. </a:t>
            </a:r>
            <a:r>
              <a:rPr lang="en-US" sz="1200" dirty="0" err="1"/>
              <a:t>Küçük</a:t>
            </a:r>
            <a:r>
              <a:rPr lang="en-US" sz="1200" dirty="0"/>
              <a:t> </a:t>
            </a:r>
            <a:r>
              <a:rPr lang="en-US" sz="1200" dirty="0" err="1"/>
              <a:t>bir</a:t>
            </a:r>
            <a:r>
              <a:rPr lang="en-US" sz="1200" dirty="0"/>
              <a:t> </a:t>
            </a:r>
            <a:r>
              <a:rPr lang="en-US" sz="1200" dirty="0" err="1"/>
              <a:t>çocuk</a:t>
            </a:r>
            <a:r>
              <a:rPr lang="en-US" sz="1200" dirty="0"/>
              <a:t> </a:t>
            </a:r>
            <a:r>
              <a:rPr lang="en-US" sz="1200" dirty="0" err="1"/>
              <a:t>bunları</a:t>
            </a:r>
            <a:r>
              <a:rPr lang="en-US" sz="1200" dirty="0"/>
              <a:t> </a:t>
            </a:r>
            <a:r>
              <a:rPr lang="en-US" sz="1200" dirty="0" err="1"/>
              <a:t>ağzına</a:t>
            </a:r>
            <a:r>
              <a:rPr lang="en-US" sz="1200" dirty="0"/>
              <a:t> </a:t>
            </a:r>
            <a:r>
              <a:rPr lang="en-US" sz="1200" dirty="0" err="1"/>
              <a:t>götürüp</a:t>
            </a:r>
            <a:r>
              <a:rPr lang="en-US" sz="1200" dirty="0"/>
              <a:t> </a:t>
            </a:r>
            <a:r>
              <a:rPr lang="en-US" sz="1200" dirty="0" err="1"/>
              <a:t>boğulabilir</a:t>
            </a:r>
            <a:r>
              <a:rPr lang="en-US" sz="1200" dirty="0"/>
              <a:t>.</a:t>
            </a:r>
            <a:endParaRPr lang="tr-TR" sz="1200" dirty="0"/>
          </a:p>
        </p:txBody>
      </p:sp>
      <p:pic>
        <p:nvPicPr>
          <p:cNvPr id="15" name="Resim 14">
            <a:extLst>
              <a:ext uri="{FF2B5EF4-FFF2-40B4-BE49-F238E27FC236}">
                <a16:creationId xmlns:a16="http://schemas.microsoft.com/office/drawing/2014/main" id="{F00C46A7-59F1-6FA6-2157-4F0389D9AFBA}"/>
              </a:ext>
            </a:extLst>
          </p:cNvPr>
          <p:cNvPicPr>
            <a:picLocks noChangeAspect="1"/>
          </p:cNvPicPr>
          <p:nvPr/>
        </p:nvPicPr>
        <p:blipFill>
          <a:blip r:embed="rId4"/>
          <a:stretch>
            <a:fillRect/>
          </a:stretch>
        </p:blipFill>
        <p:spPr>
          <a:xfrm>
            <a:off x="7906078" y="1331516"/>
            <a:ext cx="3552008" cy="24399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Metin kutusu 17">
            <a:extLst>
              <a:ext uri="{FF2B5EF4-FFF2-40B4-BE49-F238E27FC236}">
                <a16:creationId xmlns:a16="http://schemas.microsoft.com/office/drawing/2014/main" id="{F6B87C95-44FD-425C-272D-74D49E0B1EAD}"/>
              </a:ext>
            </a:extLst>
          </p:cNvPr>
          <p:cNvSpPr txBox="1"/>
          <p:nvPr/>
        </p:nvSpPr>
        <p:spPr>
          <a:xfrm>
            <a:off x="7906078" y="4161468"/>
            <a:ext cx="3552008" cy="646331"/>
          </a:xfrm>
          <a:prstGeom prst="rect">
            <a:avLst/>
          </a:prstGeom>
          <a:gradFill flip="none" rotWithShape="1">
            <a:gsLst>
              <a:gs pos="0">
                <a:srgbClr val="C00000"/>
              </a:gs>
              <a:gs pos="100000">
                <a:schemeClr val="bg1"/>
              </a:gs>
            </a:gsLst>
            <a:lin ang="2700000" scaled="1"/>
            <a:tileRect/>
          </a:gradFill>
          <a:ln w="9525">
            <a:noFill/>
          </a:ln>
          <a:effectLst>
            <a:glow rad="101600">
              <a:srgbClr val="FFFFFF">
                <a:alpha val="60000"/>
              </a:srgb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tr-TR" sz="1200" dirty="0"/>
              <a:t>Broşun üzerinde bulunan emniyet pimi kolaylıkla açılabildiğinden göz veya cilt yaralanmalarına sebep olabilir.</a:t>
            </a:r>
          </a:p>
        </p:txBody>
      </p:sp>
    </p:spTree>
    <p:extLst>
      <p:ext uri="{BB962C8B-B14F-4D97-AF65-F5344CB8AC3E}">
        <p14:creationId xmlns:p14="http://schemas.microsoft.com/office/powerpoint/2010/main" val="33681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6766C9C1-2D85-46B0-B0BB-E890699A0606}"/>
              </a:ext>
            </a:extLst>
          </p:cNvPr>
          <p:cNvSpPr txBox="1"/>
          <p:nvPr/>
        </p:nvSpPr>
        <p:spPr>
          <a:xfrm>
            <a:off x="370655" y="820886"/>
            <a:ext cx="11550996" cy="646331"/>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r>
              <a:rPr kumimoji="0" lang="tr-TR" sz="1800" b="1" i="0" u="none" strike="noStrike" kern="0" cap="none" spc="0" normalizeH="0" baseline="0" noProof="0" dirty="0">
                <a:ln>
                  <a:noFill/>
                </a:ln>
                <a:solidFill>
                  <a:srgbClr val="FFFFFF"/>
                </a:solidFill>
                <a:effectLst/>
                <a:uLnTx/>
                <a:uFillTx/>
                <a:ea typeface="+mn-ea"/>
                <a:cs typeface="+mn-cs"/>
              </a:rPr>
              <a:t>6.5) GİYSİ BİLEŞENLERİ </a:t>
            </a:r>
          </a:p>
          <a:p>
            <a:r>
              <a:rPr kumimoji="0" lang="tr-TR" altLang="tr-TR" sz="1800" b="0" i="0" u="none" strike="noStrike" cap="none" normalizeH="0" baseline="0" dirty="0">
                <a:ln>
                  <a:noFill/>
                </a:ln>
                <a:effectLst/>
                <a:latin typeface="inherit"/>
              </a:rPr>
              <a:t>Tablo 1 — Bebekler ve küçük çocuklar için giysilerdeki tüm tekstil dışı bağlı bileşenlerin güvenliği için önerilen değerler</a:t>
            </a:r>
            <a:endParaRPr kumimoji="0" lang="tr-TR" altLang="tr-TR" sz="1400" b="0" i="0" u="none" strike="noStrike" cap="none" normalizeH="0" baseline="0" dirty="0">
              <a:ln>
                <a:noFill/>
              </a:ln>
              <a:effectLst/>
              <a:latin typeface="Arial" panose="020B0604020202020204" pitchFamily="34" charset="0"/>
            </a:endParaRPr>
          </a:p>
        </p:txBody>
      </p:sp>
      <p:sp>
        <p:nvSpPr>
          <p:cNvPr id="8" name="TextBox 23">
            <a:extLst>
              <a:ext uri="{FF2B5EF4-FFF2-40B4-BE49-F238E27FC236}">
                <a16:creationId xmlns:a16="http://schemas.microsoft.com/office/drawing/2014/main" id="{7B57C942-EE1F-4616-8B89-3894050E7D26}"/>
              </a:ext>
            </a:extLst>
          </p:cNvPr>
          <p:cNvSpPr txBox="1"/>
          <p:nvPr/>
        </p:nvSpPr>
        <p:spPr>
          <a:xfrm>
            <a:off x="370655" y="313635"/>
            <a:ext cx="11235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yriad Pro" panose="020B0503030403020204" pitchFamily="34" charset="0"/>
                <a:ea typeface="+mn-ea"/>
                <a:cs typeface="+mn-cs"/>
              </a:rPr>
              <a:t>FİZİKSEL TEHLİKELER VE İLİŞKİLİ RİSKLER</a:t>
            </a:r>
          </a:p>
        </p:txBody>
      </p:sp>
      <p:sp>
        <p:nvSpPr>
          <p:cNvPr id="2" name="Rectangle 1">
            <a:extLst>
              <a:ext uri="{FF2B5EF4-FFF2-40B4-BE49-F238E27FC236}">
                <a16:creationId xmlns:a16="http://schemas.microsoft.com/office/drawing/2014/main" id="{C01D8E0B-1A8B-4B09-BDEB-F0E10DEAB427}"/>
              </a:ext>
            </a:extLst>
          </p:cNvPr>
          <p:cNvSpPr>
            <a:spLocks noChangeArrowheads="1"/>
          </p:cNvSpPr>
          <p:nvPr/>
        </p:nvSpPr>
        <p:spPr bwMode="auto">
          <a:xfrm>
            <a:off x="854580" y="2470107"/>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alt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1">
            <a:extLst>
              <a:ext uri="{FF2B5EF4-FFF2-40B4-BE49-F238E27FC236}">
                <a16:creationId xmlns:a16="http://schemas.microsoft.com/office/drawing/2014/main" id="{53CDD9F0-DD90-491B-B2EA-51B9412F6682}"/>
              </a:ext>
            </a:extLst>
          </p:cNvPr>
          <p:cNvSpPr>
            <a:spLocks noChangeArrowheads="1"/>
          </p:cNvSpPr>
          <p:nvPr/>
        </p:nvSpPr>
        <p:spPr bwMode="auto">
          <a:xfrm>
            <a:off x="342690" y="102921"/>
            <a:ext cx="11849309"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o 3">
            <a:extLst>
              <a:ext uri="{FF2B5EF4-FFF2-40B4-BE49-F238E27FC236}">
                <a16:creationId xmlns:a16="http://schemas.microsoft.com/office/drawing/2014/main" id="{98B81A03-B159-4DBD-9B6A-54A623956F81}"/>
              </a:ext>
            </a:extLst>
          </p:cNvPr>
          <p:cNvGraphicFramePr>
            <a:graphicFrameLocks noGrp="1"/>
          </p:cNvGraphicFramePr>
          <p:nvPr>
            <p:extLst>
              <p:ext uri="{D42A27DB-BD31-4B8C-83A1-F6EECF244321}">
                <p14:modId xmlns:p14="http://schemas.microsoft.com/office/powerpoint/2010/main" val="860492782"/>
              </p:ext>
            </p:extLst>
          </p:nvPr>
        </p:nvGraphicFramePr>
        <p:xfrm>
          <a:off x="789626" y="1751773"/>
          <a:ext cx="6836305" cy="3935180"/>
        </p:xfrm>
        <a:graphic>
          <a:graphicData uri="http://schemas.openxmlformats.org/drawingml/2006/table">
            <a:tbl>
              <a:tblPr>
                <a:tableStyleId>{5C22544A-7EE6-4342-B048-85BDC9FD1C3A}</a:tableStyleId>
              </a:tblPr>
              <a:tblGrid>
                <a:gridCol w="2474361">
                  <a:extLst>
                    <a:ext uri="{9D8B030D-6E8A-4147-A177-3AD203B41FA5}">
                      <a16:colId xmlns:a16="http://schemas.microsoft.com/office/drawing/2014/main" val="1508393903"/>
                    </a:ext>
                  </a:extLst>
                </a:gridCol>
                <a:gridCol w="1983023">
                  <a:extLst>
                    <a:ext uri="{9D8B030D-6E8A-4147-A177-3AD203B41FA5}">
                      <a16:colId xmlns:a16="http://schemas.microsoft.com/office/drawing/2014/main" val="2030336248"/>
                    </a:ext>
                  </a:extLst>
                </a:gridCol>
                <a:gridCol w="1474012">
                  <a:extLst>
                    <a:ext uri="{9D8B030D-6E8A-4147-A177-3AD203B41FA5}">
                      <a16:colId xmlns:a16="http://schemas.microsoft.com/office/drawing/2014/main" val="44775658"/>
                    </a:ext>
                  </a:extLst>
                </a:gridCol>
                <a:gridCol w="904909">
                  <a:extLst>
                    <a:ext uri="{9D8B030D-6E8A-4147-A177-3AD203B41FA5}">
                      <a16:colId xmlns:a16="http://schemas.microsoft.com/office/drawing/2014/main" val="4172050410"/>
                    </a:ext>
                  </a:extLst>
                </a:gridCol>
              </a:tblGrid>
              <a:tr h="475459">
                <a:tc>
                  <a:txBody>
                    <a:bodyPr/>
                    <a:lstStyle/>
                    <a:p>
                      <a:pPr algn="l" fontAlgn="ctr"/>
                      <a:r>
                        <a:rPr lang="tr-TR" sz="1100" b="1" u="none" strike="noStrike" dirty="0">
                          <a:effectLst/>
                        </a:rPr>
                        <a:t>Bileşen</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100" b="1" u="none" strike="noStrike">
                          <a:effectLst/>
                        </a:rPr>
                        <a:t>Minimum çekme kuvveti N</a:t>
                      </a:r>
                      <a:endParaRPr lang="tr-TR"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100" b="1" u="none" strike="noStrike">
                          <a:effectLst/>
                        </a:rPr>
                        <a:t>Performans</a:t>
                      </a:r>
                      <a:endParaRPr lang="tr-TR"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100" b="1" u="none" strike="noStrike" dirty="0">
                          <a:effectLst/>
                        </a:rPr>
                        <a:t>Test </a:t>
                      </a:r>
                      <a:r>
                        <a:rPr lang="tr-TR" sz="1100" b="1" u="none" strike="noStrike" dirty="0" err="1">
                          <a:effectLst/>
                        </a:rPr>
                        <a:t>etotu</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913268"/>
                  </a:ext>
                </a:extLst>
              </a:tr>
              <a:tr h="293368">
                <a:tc>
                  <a:txBody>
                    <a:bodyPr/>
                    <a:lstStyle/>
                    <a:p>
                      <a:pPr algn="l" fontAlgn="b"/>
                      <a:r>
                        <a:rPr lang="en-US" sz="1100" u="none" strike="noStrike" dirty="0" err="1">
                          <a:effectLst/>
                        </a:rPr>
                        <a:t>Kavranabilir</a:t>
                      </a:r>
                      <a:r>
                        <a:rPr lang="en-US" sz="1100" u="none" strike="noStrike" dirty="0">
                          <a:effectLst/>
                        </a:rPr>
                        <a:t> (not A) (</a:t>
                      </a:r>
                      <a:r>
                        <a:rPr lang="en-US" sz="1100" u="none" strike="noStrike" dirty="0" err="1">
                          <a:effectLst/>
                        </a:rPr>
                        <a:t>payetler</a:t>
                      </a:r>
                      <a:r>
                        <a:rPr lang="en-US" sz="1100" u="none" strike="noStrike" dirty="0">
                          <a:effectLst/>
                        </a:rPr>
                        <a:t> </a:t>
                      </a:r>
                      <a:r>
                        <a:rPr lang="en-US" sz="1100" u="none" strike="noStrike" dirty="0" err="1">
                          <a:effectLst/>
                        </a:rPr>
                        <a:t>hariç</a:t>
                      </a: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946691"/>
                  </a:ext>
                </a:extLst>
              </a:tr>
              <a:tr h="202323">
                <a:tc>
                  <a:txBody>
                    <a:bodyPr/>
                    <a:lstStyle/>
                    <a:p>
                      <a:pPr algn="l" fontAlgn="b"/>
                      <a:r>
                        <a:rPr lang="tr-TR" sz="1100" u="none" strike="noStrike">
                          <a:effectLst/>
                        </a:rPr>
                        <a:t>En büyük kavranabilir boyut ≥ 6 mm</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70 (Not B)</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100" u="none" strike="noStrike" dirty="0">
                          <a:effectLst/>
                        </a:rPr>
                        <a:t>-</a:t>
                      </a:r>
                      <a:endParaRPr lang="tr-TR"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100" u="none" strike="noStrike">
                          <a:effectLst/>
                        </a:rPr>
                        <a:t>Ek B</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2364865"/>
                  </a:ext>
                </a:extLst>
              </a:tr>
              <a:tr h="475459">
                <a:tc>
                  <a:txBody>
                    <a:bodyPr/>
                    <a:lstStyle/>
                    <a:p>
                      <a:pPr algn="l" fontAlgn="b"/>
                      <a:r>
                        <a:rPr lang="tr-TR" sz="1100" u="none" strike="noStrike">
                          <a:effectLst/>
                        </a:rPr>
                        <a:t>En büyük kavranabilir boyut &gt;3 mm fakat &lt; 6 mm</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50</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100" u="none" strike="noStrike" dirty="0">
                          <a:effectLst/>
                        </a:rPr>
                        <a:t>-</a:t>
                      </a:r>
                      <a:endParaRPr lang="tr-TR"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100" u="none" strike="noStrike">
                          <a:effectLst/>
                        </a:rPr>
                        <a:t>Ek B</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9609770"/>
                  </a:ext>
                </a:extLst>
              </a:tr>
              <a:tr h="202323">
                <a:tc>
                  <a:txBody>
                    <a:bodyPr/>
                    <a:lstStyle/>
                    <a:p>
                      <a:pPr algn="l" fontAlgn="b"/>
                      <a:r>
                        <a:rPr lang="tr-TR" sz="1100" u="none" strike="noStrike">
                          <a:effectLst/>
                        </a:rPr>
                        <a:t>En büyük kavranabilir boyut ≤3 mm</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100" u="none" strike="noStrike" dirty="0">
                          <a:effectLst/>
                        </a:rPr>
                        <a:t>-</a:t>
                      </a:r>
                      <a:endParaRPr lang="tr-TR"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100" u="none" strike="noStrike">
                          <a:effectLst/>
                        </a:rPr>
                        <a:t>Önemsiz değişiklik</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100" u="none" strike="noStrike">
                          <a:effectLst/>
                        </a:rPr>
                        <a:t>Ek C</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926016"/>
                  </a:ext>
                </a:extLst>
              </a:tr>
              <a:tr h="202323">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9156647"/>
                  </a:ext>
                </a:extLst>
              </a:tr>
              <a:tr h="1011614">
                <a:tc>
                  <a:txBody>
                    <a:bodyPr/>
                    <a:lstStyle/>
                    <a:p>
                      <a:pPr algn="l" fontAlgn="b"/>
                      <a:r>
                        <a:rPr lang="tr-TR" sz="1100" u="none" strike="noStrike">
                          <a:effectLst/>
                        </a:rPr>
                        <a:t>Tutunamayan A (pullar, ısıyla kaynaştırılmış veya yapıştırılmış bileşenler ve kordonların veya bağcıkların uçlarındaki plastik kılıflar dahil)</a:t>
                      </a:r>
                      <a:endParaRPr lang="tr-T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Önemsiz değişiklik</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Ek C</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6264170"/>
                  </a:ext>
                </a:extLst>
              </a:tr>
              <a:tr h="647433">
                <a:tc gridSpan="4">
                  <a:txBody>
                    <a:bodyPr/>
                    <a:lstStyle/>
                    <a:p>
                      <a:pPr algn="l" fontAlgn="t"/>
                      <a:r>
                        <a:rPr lang="tr-TR" sz="1100" u="none" strike="noStrike" dirty="0">
                          <a:effectLst/>
                        </a:rPr>
                        <a:t>A) Bu bağlamda kavranabilir ve kavranamaz, test edilen bileşenin Ek B'de açıklanan aparat tarafından, kumaşta veya bileşende deformasyon veya başka bir hasar olmaksızın kavranıp kavranamayacağını ifade eder.</a:t>
                      </a:r>
                      <a:endParaRPr lang="tr-TR"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37040400"/>
                  </a:ext>
                </a:extLst>
              </a:tr>
              <a:tr h="424878">
                <a:tc gridSpan="4">
                  <a:txBody>
                    <a:bodyPr/>
                    <a:lstStyle/>
                    <a:p>
                      <a:pPr algn="l" fontAlgn="t"/>
                      <a:r>
                        <a:rPr lang="tr-TR" sz="1100" u="none" strike="noStrike" dirty="0">
                          <a:effectLst/>
                        </a:rPr>
                        <a:t>B) B kodlu fermuarlar için (bkz. 6.8.1) açık uçlu fermuar tek kirişli kaydırıcı tutma gereksinimi BS 3084:2006'da belirtildiği gibi 60 N'dir.</a:t>
                      </a:r>
                      <a:endParaRPr lang="tr-TR"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28323565"/>
                  </a:ext>
                </a:extLst>
              </a:tr>
            </a:tbl>
          </a:graphicData>
        </a:graphic>
      </p:graphicFrame>
      <p:sp>
        <p:nvSpPr>
          <p:cNvPr id="9" name="Metin kutusu 8">
            <a:extLst>
              <a:ext uri="{FF2B5EF4-FFF2-40B4-BE49-F238E27FC236}">
                <a16:creationId xmlns:a16="http://schemas.microsoft.com/office/drawing/2014/main" id="{78AB5079-7755-4B9E-A777-1328627012EA}"/>
              </a:ext>
            </a:extLst>
          </p:cNvPr>
          <p:cNvSpPr txBox="1"/>
          <p:nvPr/>
        </p:nvSpPr>
        <p:spPr>
          <a:xfrm>
            <a:off x="7910818" y="1677121"/>
            <a:ext cx="4152551" cy="424731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Küçük parçalar olan tekstil dışı bileşenler, Tablo 1'e uygun olarak bağlantı güvenliği açısından test edilmelidir.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Küçük parçalar olan tekstil dışı bileşenler, aşağıda açıklandığı şekilde bağlantı güvenliği açısından test edilmelidir.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Küçük parça, sıkıştırma olmadan tamamen küçük parçalar silindirine uyan herhangi bir bileşen veya bileşen parçasıdır.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Giysilerdeki tekstil dışı eklenmiş bileşenlerin güvenliği Tablo 1'e uygun olmalıdır.</a:t>
            </a:r>
          </a:p>
        </p:txBody>
      </p:sp>
    </p:spTree>
    <p:extLst>
      <p:ext uri="{BB962C8B-B14F-4D97-AF65-F5344CB8AC3E}">
        <p14:creationId xmlns:p14="http://schemas.microsoft.com/office/powerpoint/2010/main" val="2931177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kdörtgen 33"/>
          <p:cNvSpPr/>
          <p:nvPr/>
        </p:nvSpPr>
        <p:spPr>
          <a:xfrm>
            <a:off x="5159897" y="764705"/>
            <a:ext cx="3718819" cy="467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tr-TR" sz="2700" b="1" dirty="0"/>
              <a:t>Güvensizlik Şüphesi</a:t>
            </a:r>
          </a:p>
        </p:txBody>
      </p:sp>
      <p:sp>
        <p:nvSpPr>
          <p:cNvPr id="38" name="Yuvarlatılmış Dikdörtgen 5"/>
          <p:cNvSpPr>
            <a:spLocks noChangeArrowheads="1"/>
          </p:cNvSpPr>
          <p:nvPr/>
        </p:nvSpPr>
        <p:spPr bwMode="auto">
          <a:xfrm>
            <a:off x="270348" y="1920965"/>
            <a:ext cx="8494089" cy="973701"/>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a:lnSpc>
                <a:spcPct val="107000"/>
              </a:lnSpc>
              <a:spcAft>
                <a:spcPts val="800"/>
              </a:spcAft>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Soru ?: </a:t>
            </a: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Ürün üzerinde yer alan aksesuarları, silikonla yapıştırma veya ısıl işlem sonucu yapıştırma yapıyoruz. Bu aksesuarlar bu standart testlerinden geçer mi? Güvensizlik riski içerir mi?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Metin kutusu 9">
            <a:extLst>
              <a:ext uri="{FF2B5EF4-FFF2-40B4-BE49-F238E27FC236}">
                <a16:creationId xmlns:a16="http://schemas.microsoft.com/office/drawing/2014/main" id="{46AF8D6D-A516-4570-81E8-94D3EC5663E1}"/>
              </a:ext>
            </a:extLst>
          </p:cNvPr>
          <p:cNvSpPr txBox="1"/>
          <p:nvPr/>
        </p:nvSpPr>
        <p:spPr>
          <a:xfrm>
            <a:off x="370655" y="849004"/>
            <a:ext cx="11550996" cy="400110"/>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r>
              <a:rPr lang="tr-TR" sz="2000" dirty="0">
                <a:solidFill>
                  <a:srgbClr val="FFFFFF"/>
                </a:solidFill>
              </a:rPr>
              <a:t>SORULAR</a:t>
            </a:r>
          </a:p>
        </p:txBody>
      </p:sp>
      <p:sp>
        <p:nvSpPr>
          <p:cNvPr id="13" name="Yuvarlatılmış Dikdörtgen 5">
            <a:extLst>
              <a:ext uri="{FF2B5EF4-FFF2-40B4-BE49-F238E27FC236}">
                <a16:creationId xmlns:a16="http://schemas.microsoft.com/office/drawing/2014/main" id="{9287D3F5-8EF2-482C-A966-DD1C51050F42}"/>
              </a:ext>
            </a:extLst>
          </p:cNvPr>
          <p:cNvSpPr>
            <a:spLocks noChangeArrowheads="1"/>
          </p:cNvSpPr>
          <p:nvPr/>
        </p:nvSpPr>
        <p:spPr bwMode="auto">
          <a:xfrm>
            <a:off x="320500" y="3688232"/>
            <a:ext cx="8393783" cy="122019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a:lnSpc>
                <a:spcPct val="107000"/>
              </a:lnSpc>
              <a:spcAft>
                <a:spcPts val="800"/>
              </a:spcAft>
            </a:pPr>
            <a:r>
              <a:rPr lang="tr-T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Cevap: </a:t>
            </a: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Evet, güvensizlik riski içerebilir ancak nihai ürünün test işlemleri yapılmadan test sonucun ne olacağı hakkında yorum yapmak uygun olmaz.</a:t>
            </a:r>
          </a:p>
        </p:txBody>
      </p:sp>
      <p:pic>
        <p:nvPicPr>
          <p:cNvPr id="4" name="Picture 2" descr="mÃ¼hÃ¼r animasyon ile ilgili gÃ¶rsel sonucu">
            <a:extLst>
              <a:ext uri="{FF2B5EF4-FFF2-40B4-BE49-F238E27FC236}">
                <a16:creationId xmlns:a16="http://schemas.microsoft.com/office/drawing/2014/main" id="{44077055-C3B6-175C-474E-1431108EE8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50" r="21188"/>
          <a:stretch/>
        </p:blipFill>
        <p:spPr bwMode="auto">
          <a:xfrm>
            <a:off x="9041997" y="1920965"/>
            <a:ext cx="2779349" cy="29270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20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3577D52B-1FA0-B374-63B2-1F3D285EE4E0}"/>
              </a:ext>
            </a:extLst>
          </p:cNvPr>
          <p:cNvSpPr>
            <a:spLocks noGrp="1"/>
          </p:cNvSpPr>
          <p:nvPr>
            <p:ph type="ctrTitle"/>
          </p:nvPr>
        </p:nvSpPr>
        <p:spPr>
          <a:xfrm>
            <a:off x="1523999" y="152401"/>
            <a:ext cx="9734551" cy="5791200"/>
          </a:xfrm>
        </p:spPr>
        <p:txBody>
          <a:bodyPr/>
          <a:lstStyle/>
          <a:p>
            <a:br>
              <a:rPr lang="tr-TR" b="1" dirty="0">
                <a:solidFill>
                  <a:srgbClr val="C00000"/>
                </a:solidFill>
              </a:rPr>
            </a:br>
            <a:r>
              <a:rPr lang="tr-TR" sz="6000" b="1" dirty="0">
                <a:solidFill>
                  <a:srgbClr val="C00000"/>
                </a:solidFill>
              </a:rPr>
              <a:t>DİNLEDİĞİNİZ İÇİN TEŞEKKÜRLER</a:t>
            </a:r>
            <a:br>
              <a:rPr lang="tr-TR" sz="6000" b="1" dirty="0">
                <a:solidFill>
                  <a:srgbClr val="C00000"/>
                </a:solidFill>
              </a:rPr>
            </a:br>
            <a:br>
              <a:rPr lang="tr-TR" b="1" dirty="0">
                <a:solidFill>
                  <a:srgbClr val="C00000"/>
                </a:solidFill>
              </a:rPr>
            </a:br>
            <a:r>
              <a:rPr lang="tr-TR" sz="2800" b="1" dirty="0"/>
              <a:t>H.Yaman@ticaret.gov.tr</a:t>
            </a:r>
            <a:br>
              <a:rPr lang="tr-TR" sz="2800" b="1" dirty="0"/>
            </a:br>
            <a:r>
              <a:rPr lang="tr-TR" sz="2800" b="1" dirty="0"/>
              <a:t>a.kasapcelik@ticaret.gov.tr</a:t>
            </a:r>
            <a:br>
              <a:rPr lang="tr-TR" sz="2800" b="1" dirty="0"/>
            </a:br>
            <a:br>
              <a:rPr lang="tr-TR" b="1" dirty="0">
                <a:solidFill>
                  <a:srgbClr val="C00000"/>
                </a:solidFill>
              </a:rPr>
            </a:br>
            <a:r>
              <a:rPr lang="tr-TR" sz="4000" b="1" dirty="0">
                <a:solidFill>
                  <a:srgbClr val="C00000"/>
                </a:solidFill>
              </a:rPr>
              <a:t>Güvenli Ürün Danışma Ofisi</a:t>
            </a:r>
            <a:br>
              <a:rPr lang="tr-TR" sz="4000" b="1" dirty="0">
                <a:solidFill>
                  <a:srgbClr val="C00000"/>
                </a:solidFill>
              </a:rPr>
            </a:br>
            <a:br>
              <a:rPr lang="tr-TR" sz="4000" b="1" dirty="0">
                <a:solidFill>
                  <a:srgbClr val="C00000"/>
                </a:solidFill>
              </a:rPr>
            </a:br>
            <a:r>
              <a:rPr lang="tr-TR" sz="2800" b="1" dirty="0"/>
              <a:t>pgd.uludag@ticaret.gov.tr</a:t>
            </a:r>
          </a:p>
        </p:txBody>
      </p:sp>
    </p:spTree>
    <p:extLst>
      <p:ext uri="{BB962C8B-B14F-4D97-AF65-F5344CB8AC3E}">
        <p14:creationId xmlns:p14="http://schemas.microsoft.com/office/powerpoint/2010/main" val="21029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Yuvarlatılmış Dikdörtgen 4"/>
          <p:cNvSpPr/>
          <p:nvPr/>
        </p:nvSpPr>
        <p:spPr>
          <a:xfrm>
            <a:off x="291829" y="1015550"/>
            <a:ext cx="11630540" cy="539274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algn="just">
              <a:lnSpc>
                <a:spcPct val="150000"/>
              </a:lnSpc>
              <a:defRPr/>
            </a:pPr>
            <a:endParaRPr lang="tr-TR" sz="2000" dirty="0"/>
          </a:p>
        </p:txBody>
      </p:sp>
      <p:sp>
        <p:nvSpPr>
          <p:cNvPr id="12" name="Yuvarlatılmış Dikdörtgen 5"/>
          <p:cNvSpPr>
            <a:spLocks noChangeArrowheads="1"/>
          </p:cNvSpPr>
          <p:nvPr/>
        </p:nvSpPr>
        <p:spPr bwMode="auto">
          <a:xfrm>
            <a:off x="3446620" y="3006056"/>
            <a:ext cx="6650554" cy="2255240"/>
          </a:xfrm>
          <a:prstGeom prst="roundRect">
            <a:avLst>
              <a:gd name="adj" fmla="val 16667"/>
            </a:avLst>
          </a:prstGeom>
          <a:ln w="38100">
            <a:solidFill>
              <a:srgbClr val="C0000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tr-TR" sz="3200" b="1" dirty="0">
                <a:solidFill>
                  <a:srgbClr val="C00000"/>
                </a:solidFill>
                <a:ea typeface="Calibri" panose="020F0502020204030204" pitchFamily="34" charset="0"/>
                <a:cs typeface="Times New Roman" panose="02020603050405020304" pitchFamily="18" charset="0"/>
              </a:rPr>
              <a:t>TSE CEN/TR 16792 </a:t>
            </a:r>
            <a:r>
              <a:rPr lang="tr-TR" sz="3200" b="1" dirty="0" err="1">
                <a:solidFill>
                  <a:srgbClr val="C00000"/>
                </a:solidFill>
                <a:ea typeface="Calibri" panose="020F0502020204030204" pitchFamily="34" charset="0"/>
                <a:cs typeface="Times New Roman" panose="02020603050405020304" pitchFamily="18" charset="0"/>
              </a:rPr>
              <a:t>Standartı</a:t>
            </a:r>
            <a:endParaRPr lang="tr-TR" sz="3200" b="1" dirty="0">
              <a:solidFill>
                <a:srgbClr val="C00000"/>
              </a:solidFill>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tr-TR" sz="3200" b="1" dirty="0">
                <a:solidFill>
                  <a:srgbClr val="C00000"/>
                </a:solidFill>
                <a:ea typeface="Calibri" panose="020F0502020204030204" pitchFamily="34" charset="0"/>
                <a:cs typeface="Times New Roman" panose="02020603050405020304" pitchFamily="18" charset="0"/>
              </a:rPr>
              <a:t>Çocuk Giysilerinde Güvenlik - Çocuk Giysisi Tasarımı ve Üretimi İçin</a:t>
            </a:r>
          </a:p>
          <a:p>
            <a:pPr algn="ctr" eaLnBrk="0" fontAlgn="base" hangingPunct="0">
              <a:spcBef>
                <a:spcPct val="0"/>
              </a:spcBef>
              <a:spcAft>
                <a:spcPct val="0"/>
              </a:spcAft>
            </a:pPr>
            <a:r>
              <a:rPr lang="tr-TR" sz="3200" b="1" dirty="0">
                <a:solidFill>
                  <a:srgbClr val="C00000"/>
                </a:solidFill>
                <a:ea typeface="Calibri" panose="020F0502020204030204" pitchFamily="34" charset="0"/>
                <a:cs typeface="Times New Roman" panose="02020603050405020304" pitchFamily="18" charset="0"/>
              </a:rPr>
              <a:t>Öneriler - Mekanik Güvenlik</a:t>
            </a:r>
          </a:p>
        </p:txBody>
      </p:sp>
      <p:pic>
        <p:nvPicPr>
          <p:cNvPr id="11" name="Picture 2" descr="yoyo animasyon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532"/>
          <a:stretch/>
        </p:blipFill>
        <p:spPr bwMode="auto">
          <a:xfrm>
            <a:off x="2843916" y="449709"/>
            <a:ext cx="1611225" cy="14864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İlgili resim"/>
          <p:cNvPicPr>
            <a:picLocks noChangeAspect="1" noChangeArrowheads="1"/>
          </p:cNvPicPr>
          <p:nvPr/>
        </p:nvPicPr>
        <p:blipFill rotWithShape="1">
          <a:blip r:embed="rId4">
            <a:extLst>
              <a:ext uri="{28A0092B-C50C-407E-A947-70E740481C1C}">
                <a14:useLocalDpi xmlns:a14="http://schemas.microsoft.com/office/drawing/2010/main" val="0"/>
              </a:ext>
            </a:extLst>
          </a:blip>
          <a:srcRect l="16753" r="11072"/>
          <a:stretch/>
        </p:blipFill>
        <p:spPr bwMode="auto">
          <a:xfrm>
            <a:off x="291829" y="4259408"/>
            <a:ext cx="1610328" cy="1510878"/>
          </a:xfrm>
          <a:prstGeom prst="rect">
            <a:avLst/>
          </a:prstGeom>
          <a:noFill/>
          <a:extLst>
            <a:ext uri="{909E8E84-426E-40DD-AFC4-6F175D3DCCD1}">
              <a14:hiddenFill xmlns:a14="http://schemas.microsoft.com/office/drawing/2010/main">
                <a:solidFill>
                  <a:srgbClr val="FFFFFF"/>
                </a:solidFill>
              </a14:hiddenFill>
            </a:ext>
          </a:extLst>
        </p:spPr>
      </p:pic>
      <p:sp>
        <p:nvSpPr>
          <p:cNvPr id="7" name="Yuvarlatılmış Dikdörtgen 5">
            <a:extLst>
              <a:ext uri="{FF2B5EF4-FFF2-40B4-BE49-F238E27FC236}">
                <a16:creationId xmlns:a16="http://schemas.microsoft.com/office/drawing/2014/main" id="{C6BA2E77-6527-4CFC-960C-591CE5A7883C}"/>
              </a:ext>
            </a:extLst>
          </p:cNvPr>
          <p:cNvSpPr>
            <a:spLocks noChangeArrowheads="1"/>
          </p:cNvSpPr>
          <p:nvPr/>
        </p:nvSpPr>
        <p:spPr bwMode="auto">
          <a:xfrm>
            <a:off x="4473351" y="1615643"/>
            <a:ext cx="4209255" cy="902363"/>
          </a:xfrm>
          <a:prstGeom prst="roundRect">
            <a:avLst>
              <a:gd name="adj" fmla="val 16667"/>
            </a:avLst>
          </a:prstGeom>
          <a:ln w="38100">
            <a:solidFill>
              <a:srgbClr val="C0000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tr-TR" sz="3200" b="1" dirty="0">
                <a:solidFill>
                  <a:srgbClr val="C00000"/>
                </a:solidFill>
                <a:ea typeface="Calibri" panose="020F0502020204030204" pitchFamily="34" charset="0"/>
                <a:cs typeface="Times New Roman" panose="02020603050405020304" pitchFamily="18" charset="0"/>
              </a:rPr>
              <a:t>Çocuk Giysilerinde Fiziksel Güvenlik</a:t>
            </a:r>
          </a:p>
        </p:txBody>
      </p:sp>
      <p:pic>
        <p:nvPicPr>
          <p:cNvPr id="2" name="Picture 4" descr="İlgili resim">
            <a:extLst>
              <a:ext uri="{FF2B5EF4-FFF2-40B4-BE49-F238E27FC236}">
                <a16:creationId xmlns:a16="http://schemas.microsoft.com/office/drawing/2014/main" id="{8575A2D2-1937-27AE-9BE3-E0ECF33556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5152"/>
          <a:stretch/>
        </p:blipFill>
        <p:spPr bwMode="auto">
          <a:xfrm>
            <a:off x="1577426" y="2384486"/>
            <a:ext cx="1610328" cy="14391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İlgili resim">
            <a:extLst>
              <a:ext uri="{FF2B5EF4-FFF2-40B4-BE49-F238E27FC236}">
                <a16:creationId xmlns:a16="http://schemas.microsoft.com/office/drawing/2014/main" id="{90B13F01-FF23-4F1B-4007-2A206380C2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53" r="11072"/>
          <a:stretch/>
        </p:blipFill>
        <p:spPr bwMode="auto">
          <a:xfrm>
            <a:off x="563606" y="4271973"/>
            <a:ext cx="1610328" cy="151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71F168B-203B-4619-B438-EFCF0FFEB8A3}"/>
              </a:ext>
            </a:extLst>
          </p:cNvPr>
          <p:cNvSpPr/>
          <p:nvPr/>
        </p:nvSpPr>
        <p:spPr>
          <a:xfrm>
            <a:off x="285944" y="1513600"/>
            <a:ext cx="11464789" cy="4293483"/>
          </a:xfrm>
          <a:prstGeom prst="rect">
            <a:avLst/>
          </a:prstGeom>
        </p:spPr>
        <p:txBody>
          <a:bodyPr wrap="square">
            <a:spAutoFit/>
          </a:bodyPr>
          <a:lstStyle/>
          <a:p>
            <a:pPr marL="285750" indent="-285750" algn="just" eaLnBrk="0" fontAlgn="base" hangingPunct="0">
              <a:spcBef>
                <a:spcPct val="0"/>
              </a:spcBef>
              <a:spcAft>
                <a:spcPct val="0"/>
              </a:spcAft>
              <a:buFont typeface="Wingdings" panose="05000000000000000000" pitchFamily="2" charset="2"/>
              <a:buChar char="q"/>
            </a:pPr>
            <a:r>
              <a:rPr kumimoji="0" lang="tr-TR" altLang="tr-TR" sz="1600" b="0" i="0" u="none" strike="noStrike" cap="none" normalizeH="0" baseline="0" dirty="0">
                <a:ln>
                  <a:noFill/>
                </a:ln>
                <a:solidFill>
                  <a:srgbClr val="1F1F1F"/>
                </a:solidFill>
                <a:effectLst/>
                <a:latin typeface="inherit"/>
              </a:rPr>
              <a:t>Bu standart, mekanik tehlikelerle ilgili olarak güvenli çocuk giyiminin tasarımı ve üretimi için önerilerde bulunur ve 14 yaşına kadar tüm çocuklar için tasarlanmış boneler, şapkalar, eldivenler, atkılar, çoraplar ve diğer giyim aksesuarları dahil olmak üzere giysiler </a:t>
            </a:r>
            <a:r>
              <a:rPr kumimoji="0" lang="tr-TR" altLang="tr-TR" sz="1600" b="1" i="0" u="sng" strike="noStrike" cap="none" normalizeH="0" baseline="0" dirty="0">
                <a:ln>
                  <a:noFill/>
                </a:ln>
                <a:solidFill>
                  <a:srgbClr val="1F1F1F"/>
                </a:solidFill>
                <a:effectLst/>
                <a:latin typeface="inherit"/>
              </a:rPr>
              <a:t>(özellikle taşlı, pullu vb. aksesuar içeren ürünler)</a:t>
            </a:r>
            <a:r>
              <a:rPr kumimoji="0" lang="tr-TR" altLang="tr-TR" sz="1600" b="1" i="0" strike="noStrike" cap="none" normalizeH="0" baseline="0" dirty="0">
                <a:ln>
                  <a:noFill/>
                </a:ln>
                <a:solidFill>
                  <a:srgbClr val="1F1F1F"/>
                </a:solidFill>
                <a:effectLst/>
                <a:latin typeface="inherit"/>
              </a:rPr>
              <a:t> </a:t>
            </a:r>
            <a:r>
              <a:rPr kumimoji="0" lang="tr-TR" altLang="tr-TR" sz="1600" b="0" i="0" u="none" strike="noStrike" cap="none" normalizeH="0" baseline="0" dirty="0">
                <a:ln>
                  <a:noFill/>
                </a:ln>
                <a:solidFill>
                  <a:srgbClr val="1F1F1F"/>
                </a:solidFill>
                <a:effectLst/>
                <a:latin typeface="inherit"/>
              </a:rPr>
              <a:t>için geçerlidir. </a:t>
            </a:r>
          </a:p>
          <a:p>
            <a:pPr algn="just" eaLnBrk="0" fontAlgn="base" hangingPunct="0">
              <a:spcBef>
                <a:spcPct val="0"/>
              </a:spcBef>
              <a:spcAft>
                <a:spcPct val="0"/>
              </a:spcAft>
            </a:pPr>
            <a:endParaRPr kumimoji="0" lang="tr-TR" altLang="tr-TR" sz="1600" b="0" i="0" u="none" strike="noStrike" cap="none" normalizeH="0" baseline="0" dirty="0">
              <a:ln>
                <a:noFill/>
              </a:ln>
              <a:solidFill>
                <a:srgbClr val="1F1F1F"/>
              </a:solidFill>
              <a:effectLst/>
              <a:latin typeface="inherit"/>
            </a:endParaRPr>
          </a:p>
          <a:p>
            <a:pPr marL="285750" indent="-285750" algn="just" eaLnBrk="0" fontAlgn="base" hangingPunct="0">
              <a:spcBef>
                <a:spcPct val="0"/>
              </a:spcBef>
              <a:spcAft>
                <a:spcPct val="0"/>
              </a:spcAft>
              <a:buFont typeface="Wingdings" panose="05000000000000000000" pitchFamily="2" charset="2"/>
              <a:buChar char="q"/>
            </a:pPr>
            <a:r>
              <a:rPr kumimoji="0" lang="tr-TR" altLang="tr-TR" sz="1600" b="0" i="0" u="none" strike="noStrike" cap="none" normalizeH="0" baseline="0" dirty="0">
                <a:ln>
                  <a:noFill/>
                </a:ln>
                <a:solidFill>
                  <a:srgbClr val="1F1F1F"/>
                </a:solidFill>
                <a:effectLst/>
                <a:latin typeface="inherit"/>
              </a:rPr>
              <a:t>Giysilerin giydirilmesinin EN 71 gerekliliklerine ek olarak bu standardın önerilerini karşılaması önerilir.</a:t>
            </a:r>
            <a:r>
              <a:rPr kumimoji="0" lang="tr-TR" altLang="tr-TR" sz="500" b="0" i="0" u="none" strike="noStrike" cap="none" normalizeH="0" baseline="0" dirty="0">
                <a:ln>
                  <a:noFill/>
                </a:ln>
                <a:solidFill>
                  <a:schemeClr val="tx1"/>
                </a:solidFill>
                <a:effectLst/>
              </a:rPr>
              <a:t> </a:t>
            </a:r>
          </a:p>
          <a:p>
            <a:pPr eaLnBrk="0" fontAlgn="base" hangingPunct="0">
              <a:spcBef>
                <a:spcPct val="0"/>
              </a:spcBef>
              <a:spcAft>
                <a:spcPct val="0"/>
              </a:spcAft>
            </a:pPr>
            <a:endParaRPr lang="tr-TR" altLang="tr-TR" sz="500" dirty="0">
              <a:latin typeface="Arial" panose="020B0604020202020204" pitchFamily="34" charset="0"/>
            </a:endParaRPr>
          </a:p>
          <a:p>
            <a:pPr eaLnBrk="0" fontAlgn="base" hangingPunct="0">
              <a:spcBef>
                <a:spcPct val="0"/>
              </a:spcBef>
              <a:spcAft>
                <a:spcPct val="0"/>
              </a:spcAft>
            </a:pPr>
            <a:endParaRPr kumimoji="0" lang="tr-TR" altLang="tr-T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600" b="0" i="0" u="none" strike="noStrike" cap="none" normalizeH="0" baseline="0" dirty="0">
              <a:ln>
                <a:noFill/>
              </a:ln>
              <a:solidFill>
                <a:srgbClr val="1F1F1F"/>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600" dirty="0">
              <a:solidFill>
                <a:srgbClr val="1F1F1F"/>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600" dirty="0">
              <a:solidFill>
                <a:srgbClr val="1F1F1F"/>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600" dirty="0">
              <a:solidFill>
                <a:srgbClr val="1F1F1F"/>
              </a:solidFill>
              <a:latin typeface="inheri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600" b="0" i="0" u="none" strike="noStrike" cap="none" normalizeH="0" baseline="0" dirty="0">
              <a:ln>
                <a:noFill/>
              </a:ln>
              <a:solidFill>
                <a:schemeClr val="tx1"/>
              </a:solidFill>
              <a:effectLst/>
              <a:latin typeface="inherit"/>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600" b="0" i="0" u="none" strike="noStrike" cap="none" normalizeH="0" baseline="0" dirty="0">
                <a:ln>
                  <a:noFill/>
                </a:ln>
                <a:solidFill>
                  <a:schemeClr val="tx1"/>
                </a:solidFill>
                <a:effectLst/>
                <a:latin typeface="inherit"/>
              </a:rPr>
              <a:t>Bu </a:t>
            </a:r>
            <a:r>
              <a:rPr lang="tr-TR" altLang="tr-TR" sz="1600" dirty="0">
                <a:latin typeface="inherit"/>
              </a:rPr>
              <a:t>s</a:t>
            </a:r>
            <a:r>
              <a:rPr kumimoji="0" lang="tr-TR" altLang="tr-TR" sz="1600" b="0" i="0" u="none" strike="noStrike" cap="none" normalizeH="0" baseline="0" dirty="0">
                <a:ln>
                  <a:noFill/>
                </a:ln>
                <a:solidFill>
                  <a:schemeClr val="tx1"/>
                </a:solidFill>
                <a:effectLst/>
                <a:latin typeface="inherit"/>
              </a:rPr>
              <a:t>tandart şunlar için </a:t>
            </a:r>
            <a:r>
              <a:rPr kumimoji="0" lang="tr-TR" altLang="tr-TR" sz="1600" b="0" i="0" u="sng" strike="noStrike" cap="none" normalizeH="0" baseline="0" dirty="0">
                <a:ln>
                  <a:noFill/>
                </a:ln>
                <a:solidFill>
                  <a:schemeClr val="tx1"/>
                </a:solidFill>
                <a:effectLst/>
                <a:latin typeface="inherit"/>
              </a:rPr>
              <a:t>geçerli değildir</a:t>
            </a:r>
            <a:r>
              <a:rPr kumimoji="0" lang="tr-TR" altLang="tr-TR" sz="1600" b="0" i="0" u="none" strike="noStrike" cap="none" normalizeH="0" baseline="0" dirty="0">
                <a:ln>
                  <a:noFill/>
                </a:ln>
                <a:solidFill>
                  <a:schemeClr val="tx1"/>
                </a:solidFill>
                <a:effectLst/>
                <a:latin typeface="inherit"/>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600" b="0" i="0" u="none" strike="noStrike" cap="none" normalizeH="0" baseline="0" dirty="0">
              <a:ln>
                <a:noFill/>
              </a:ln>
              <a:solidFill>
                <a:schemeClr val="tx1"/>
              </a:solidFill>
              <a:effectLst/>
              <a:latin typeface="inheri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inherit"/>
              </a:rPr>
              <a:t>a) önlükler, bebek bezleri ve emzik tutucular gibi çocuk bakım ürünleri;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inherit"/>
              </a:rPr>
              <a:t>b) botlar, ayakkabılar ve terlikler gibi ayakkabılar; veya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inherit"/>
              </a:rPr>
              <a:t>c) kıyafetlerle birlikte satılan oyuncaklar ve diğer ürünler;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600" b="0" i="0" u="none" strike="noStrike" cap="none" normalizeH="0" baseline="0" dirty="0">
              <a:ln>
                <a:noFill/>
              </a:ln>
              <a:solidFill>
                <a:schemeClr val="tx1"/>
              </a:solidFill>
              <a:effectLst/>
              <a:latin typeface="inherit"/>
            </a:endParaRPr>
          </a:p>
        </p:txBody>
      </p:sp>
      <p:sp>
        <p:nvSpPr>
          <p:cNvPr id="7" name="Metin kutusu 6">
            <a:extLst>
              <a:ext uri="{FF2B5EF4-FFF2-40B4-BE49-F238E27FC236}">
                <a16:creationId xmlns:a16="http://schemas.microsoft.com/office/drawing/2014/main" id="{6766C9C1-2D85-46B0-B0BB-E890699A0606}"/>
              </a:ext>
            </a:extLst>
          </p:cNvPr>
          <p:cNvSpPr txBox="1"/>
          <p:nvPr/>
        </p:nvSpPr>
        <p:spPr>
          <a:xfrm>
            <a:off x="293413" y="999494"/>
            <a:ext cx="11457320"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r>
              <a:rPr lang="tr-TR" dirty="0">
                <a:solidFill>
                  <a:srgbClr val="FFFFFF"/>
                </a:solidFill>
              </a:rPr>
              <a:t>KAPSAM</a:t>
            </a:r>
          </a:p>
        </p:txBody>
      </p:sp>
      <p:sp>
        <p:nvSpPr>
          <p:cNvPr id="8" name="TextBox 23">
            <a:extLst>
              <a:ext uri="{FF2B5EF4-FFF2-40B4-BE49-F238E27FC236}">
                <a16:creationId xmlns:a16="http://schemas.microsoft.com/office/drawing/2014/main" id="{7B57C942-EE1F-4616-8B89-3894050E7D26}"/>
              </a:ext>
            </a:extLst>
          </p:cNvPr>
          <p:cNvSpPr txBox="1"/>
          <p:nvPr/>
        </p:nvSpPr>
        <p:spPr>
          <a:xfrm>
            <a:off x="293413" y="346985"/>
            <a:ext cx="11235697" cy="461665"/>
          </a:xfrm>
          <a:prstGeom prst="rect">
            <a:avLst/>
          </a:prstGeom>
          <a:noFill/>
        </p:spPr>
        <p:txBody>
          <a:bodyPr wrap="square" rtlCol="0">
            <a:spAutoFit/>
          </a:bodyPr>
          <a:lstStyle/>
          <a:p>
            <a:pPr lvl="0"/>
            <a:r>
              <a:rPr lang="da-DK" sz="2400" b="1" dirty="0">
                <a:solidFill>
                  <a:srgbClr val="C00000"/>
                </a:solidFill>
                <a:latin typeface="Myriad Pro" panose="020B0503030403020204" pitchFamily="34" charset="0"/>
              </a:rPr>
              <a:t>TSE CEN/TR 16792 Standar</a:t>
            </a:r>
            <a:r>
              <a:rPr lang="tr-TR" sz="2400" b="1" dirty="0">
                <a:solidFill>
                  <a:srgbClr val="C00000"/>
                </a:solidFill>
                <a:latin typeface="Myriad Pro" panose="020B0503030403020204" pitchFamily="34" charset="0"/>
              </a:rPr>
              <a:t>d</a:t>
            </a:r>
            <a:r>
              <a:rPr lang="da-DK" sz="2400" b="1" dirty="0">
                <a:solidFill>
                  <a:srgbClr val="C00000"/>
                </a:solidFill>
                <a:latin typeface="Myriad Pro" panose="020B0503030403020204" pitchFamily="34" charset="0"/>
              </a:rPr>
              <a:t>ı</a:t>
            </a:r>
          </a:p>
        </p:txBody>
      </p:sp>
      <p:sp>
        <p:nvSpPr>
          <p:cNvPr id="6" name="Rectangle 4">
            <a:extLst>
              <a:ext uri="{FF2B5EF4-FFF2-40B4-BE49-F238E27FC236}">
                <a16:creationId xmlns:a16="http://schemas.microsoft.com/office/drawing/2014/main" id="{118F9363-E613-4B4B-8E07-36E1EB2863F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C271DB69-E85C-4CBC-A35E-EC3E1EFAADF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Metin kutusu 9">
            <a:extLst>
              <a:ext uri="{FF2B5EF4-FFF2-40B4-BE49-F238E27FC236}">
                <a16:creationId xmlns:a16="http://schemas.microsoft.com/office/drawing/2014/main" id="{3D4BCF17-37D8-4BD3-9EC5-D296AB7B79E4}"/>
              </a:ext>
            </a:extLst>
          </p:cNvPr>
          <p:cNvSpPr txBox="1"/>
          <p:nvPr/>
        </p:nvSpPr>
        <p:spPr>
          <a:xfrm>
            <a:off x="293414" y="3502078"/>
            <a:ext cx="11457320"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r>
              <a:rPr lang="tr-TR" dirty="0">
                <a:solidFill>
                  <a:srgbClr val="FFFFFF"/>
                </a:solidFill>
              </a:rPr>
              <a:t>KAPSAM DIŞI</a:t>
            </a:r>
          </a:p>
        </p:txBody>
      </p:sp>
      <p:sp>
        <p:nvSpPr>
          <p:cNvPr id="11" name="Rectangle 6">
            <a:extLst>
              <a:ext uri="{FF2B5EF4-FFF2-40B4-BE49-F238E27FC236}">
                <a16:creationId xmlns:a16="http://schemas.microsoft.com/office/drawing/2014/main" id="{9F032D2E-1BFC-431D-9246-58004036B5A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4" name="Resim 3">
            <a:extLst>
              <a:ext uri="{FF2B5EF4-FFF2-40B4-BE49-F238E27FC236}">
                <a16:creationId xmlns:a16="http://schemas.microsoft.com/office/drawing/2014/main" id="{DA4F9C69-6E1F-6A5E-5FFF-C9A64871A4F7}"/>
              </a:ext>
            </a:extLst>
          </p:cNvPr>
          <p:cNvPicPr>
            <a:picLocks noChangeAspect="1"/>
          </p:cNvPicPr>
          <p:nvPr/>
        </p:nvPicPr>
        <p:blipFill>
          <a:blip r:embed="rId3"/>
          <a:stretch>
            <a:fillRect/>
          </a:stretch>
        </p:blipFill>
        <p:spPr>
          <a:xfrm>
            <a:off x="6241374" y="4251496"/>
            <a:ext cx="1767590" cy="1413186"/>
          </a:xfrm>
          <a:prstGeom prst="ellipse">
            <a:avLst/>
          </a:prstGeom>
          <a:ln>
            <a:noFill/>
          </a:ln>
          <a:effectLst>
            <a:softEdge rad="112500"/>
          </a:effectLst>
        </p:spPr>
      </p:pic>
      <p:pic>
        <p:nvPicPr>
          <p:cNvPr id="13" name="Resim 12">
            <a:extLst>
              <a:ext uri="{FF2B5EF4-FFF2-40B4-BE49-F238E27FC236}">
                <a16:creationId xmlns:a16="http://schemas.microsoft.com/office/drawing/2014/main" id="{2A848652-DBD2-13A5-0939-D11EA59EF33F}"/>
              </a:ext>
            </a:extLst>
          </p:cNvPr>
          <p:cNvPicPr>
            <a:picLocks noChangeAspect="1"/>
          </p:cNvPicPr>
          <p:nvPr/>
        </p:nvPicPr>
        <p:blipFill>
          <a:blip r:embed="rId4"/>
          <a:stretch>
            <a:fillRect/>
          </a:stretch>
        </p:blipFill>
        <p:spPr>
          <a:xfrm>
            <a:off x="8099370" y="4214478"/>
            <a:ext cx="1700638" cy="1561241"/>
          </a:xfrm>
          <a:prstGeom prst="ellipse">
            <a:avLst/>
          </a:prstGeom>
          <a:ln>
            <a:noFill/>
          </a:ln>
          <a:effectLst>
            <a:softEdge rad="112500"/>
          </a:effectLst>
        </p:spPr>
      </p:pic>
      <p:pic>
        <p:nvPicPr>
          <p:cNvPr id="19" name="Resim 18">
            <a:extLst>
              <a:ext uri="{FF2B5EF4-FFF2-40B4-BE49-F238E27FC236}">
                <a16:creationId xmlns:a16="http://schemas.microsoft.com/office/drawing/2014/main" id="{1C1B7469-2C42-E8A6-88A4-5ED15F4562AE}"/>
              </a:ext>
            </a:extLst>
          </p:cNvPr>
          <p:cNvPicPr>
            <a:picLocks noChangeAspect="1"/>
          </p:cNvPicPr>
          <p:nvPr/>
        </p:nvPicPr>
        <p:blipFill>
          <a:blip r:embed="rId5"/>
          <a:stretch>
            <a:fillRect/>
          </a:stretch>
        </p:blipFill>
        <p:spPr>
          <a:xfrm>
            <a:off x="9890414" y="4085959"/>
            <a:ext cx="1802481" cy="1697989"/>
          </a:xfrm>
          <a:prstGeom prst="ellipse">
            <a:avLst/>
          </a:prstGeom>
          <a:ln>
            <a:noFill/>
          </a:ln>
          <a:effectLst>
            <a:softEdge rad="112500"/>
          </a:effectLst>
        </p:spPr>
      </p:pic>
      <p:cxnSp>
        <p:nvCxnSpPr>
          <p:cNvPr id="14" name="Düz Bağlayıcı 13">
            <a:extLst>
              <a:ext uri="{FF2B5EF4-FFF2-40B4-BE49-F238E27FC236}">
                <a16:creationId xmlns:a16="http://schemas.microsoft.com/office/drawing/2014/main" id="{68B2F7FB-2DFA-D779-6EB9-B8389D3C051C}"/>
              </a:ext>
            </a:extLst>
          </p:cNvPr>
          <p:cNvCxnSpPr>
            <a:cxnSpLocks/>
            <a:stCxn id="4" idx="7"/>
            <a:endCxn id="4" idx="3"/>
          </p:cNvCxnSpPr>
          <p:nvPr/>
        </p:nvCxnSpPr>
        <p:spPr>
          <a:xfrm flipH="1">
            <a:off x="6500232" y="4458452"/>
            <a:ext cx="1249874" cy="99927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Düz Bağlayıcı 15">
            <a:extLst>
              <a:ext uri="{FF2B5EF4-FFF2-40B4-BE49-F238E27FC236}">
                <a16:creationId xmlns:a16="http://schemas.microsoft.com/office/drawing/2014/main" id="{938D4A49-BF26-1878-CBB3-F32D34087EA1}"/>
              </a:ext>
            </a:extLst>
          </p:cNvPr>
          <p:cNvCxnSpPr>
            <a:cxnSpLocks/>
            <a:stCxn id="4" idx="1"/>
            <a:endCxn id="4" idx="5"/>
          </p:cNvCxnSpPr>
          <p:nvPr/>
        </p:nvCxnSpPr>
        <p:spPr>
          <a:xfrm>
            <a:off x="6500232" y="4458452"/>
            <a:ext cx="1249874" cy="9992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id="{ABAB4A8D-1D6E-AA71-63DE-4FC11F8CC813}"/>
              </a:ext>
            </a:extLst>
          </p:cNvPr>
          <p:cNvCxnSpPr>
            <a:cxnSpLocks/>
          </p:cNvCxnSpPr>
          <p:nvPr/>
        </p:nvCxnSpPr>
        <p:spPr>
          <a:xfrm>
            <a:off x="8327634" y="4458452"/>
            <a:ext cx="1244109" cy="10886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Düz Bağlayıcı 20">
            <a:extLst>
              <a:ext uri="{FF2B5EF4-FFF2-40B4-BE49-F238E27FC236}">
                <a16:creationId xmlns:a16="http://schemas.microsoft.com/office/drawing/2014/main" id="{ED65E401-9181-5B6B-A4FB-A10E721F2A44}"/>
              </a:ext>
            </a:extLst>
          </p:cNvPr>
          <p:cNvCxnSpPr>
            <a:cxnSpLocks/>
          </p:cNvCxnSpPr>
          <p:nvPr/>
        </p:nvCxnSpPr>
        <p:spPr>
          <a:xfrm flipH="1">
            <a:off x="8348423" y="4424987"/>
            <a:ext cx="1202532" cy="11039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Düz Bağlayıcı 26">
            <a:extLst>
              <a:ext uri="{FF2B5EF4-FFF2-40B4-BE49-F238E27FC236}">
                <a16:creationId xmlns:a16="http://schemas.microsoft.com/office/drawing/2014/main" id="{65214ABC-45DF-78C4-2326-E0EA25814A6E}"/>
              </a:ext>
            </a:extLst>
          </p:cNvPr>
          <p:cNvCxnSpPr>
            <a:cxnSpLocks/>
            <a:stCxn id="19" idx="1"/>
            <a:endCxn id="19" idx="5"/>
          </p:cNvCxnSpPr>
          <p:nvPr/>
        </p:nvCxnSpPr>
        <p:spPr>
          <a:xfrm>
            <a:off x="10154381" y="4334624"/>
            <a:ext cx="1274547" cy="12006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Düz Bağlayıcı 37">
            <a:extLst>
              <a:ext uri="{FF2B5EF4-FFF2-40B4-BE49-F238E27FC236}">
                <a16:creationId xmlns:a16="http://schemas.microsoft.com/office/drawing/2014/main" id="{3D52A1D5-0758-7D59-8B46-69C170449693}"/>
              </a:ext>
            </a:extLst>
          </p:cNvPr>
          <p:cNvCxnSpPr>
            <a:cxnSpLocks/>
            <a:stCxn id="19" idx="7"/>
          </p:cNvCxnSpPr>
          <p:nvPr/>
        </p:nvCxnSpPr>
        <p:spPr>
          <a:xfrm flipH="1">
            <a:off x="10154380" y="4334624"/>
            <a:ext cx="1274548" cy="12095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094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kdörtgen 33"/>
          <p:cNvSpPr/>
          <p:nvPr/>
        </p:nvSpPr>
        <p:spPr>
          <a:xfrm>
            <a:off x="5159897" y="764705"/>
            <a:ext cx="3718819" cy="467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tr-TR" sz="2700" b="1" dirty="0"/>
              <a:t>Güvensizlik Şüphesi</a:t>
            </a:r>
          </a:p>
        </p:txBody>
      </p:sp>
      <p:sp>
        <p:nvSpPr>
          <p:cNvPr id="38" name="Yuvarlatılmış Dikdörtgen 5"/>
          <p:cNvSpPr>
            <a:spLocks noChangeArrowheads="1"/>
          </p:cNvSpPr>
          <p:nvPr/>
        </p:nvSpPr>
        <p:spPr bwMode="auto">
          <a:xfrm>
            <a:off x="576809" y="1905983"/>
            <a:ext cx="11038373" cy="973701"/>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a:lnSpc>
                <a:spcPct val="107000"/>
              </a:lnSpc>
              <a:spcAft>
                <a:spcPts val="800"/>
              </a:spcAft>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Soru ?: </a:t>
            </a: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İmalat yaparken hangi yaş grubuna ait kıyafetlere dikkat etmeliyiz? Ürüne koyacağımız aksesuarlarda dikkat edilmesi gereken hususlar nelerdir?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Metin kutusu 9">
            <a:extLst>
              <a:ext uri="{FF2B5EF4-FFF2-40B4-BE49-F238E27FC236}">
                <a16:creationId xmlns:a16="http://schemas.microsoft.com/office/drawing/2014/main" id="{46AF8D6D-A516-4570-81E8-94D3EC5663E1}"/>
              </a:ext>
            </a:extLst>
          </p:cNvPr>
          <p:cNvSpPr txBox="1"/>
          <p:nvPr/>
        </p:nvSpPr>
        <p:spPr>
          <a:xfrm>
            <a:off x="370655" y="849004"/>
            <a:ext cx="11550996"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r>
              <a:rPr lang="tr-TR" dirty="0">
                <a:solidFill>
                  <a:srgbClr val="FFFFFF"/>
                </a:solidFill>
              </a:rPr>
              <a:t>Sorular</a:t>
            </a:r>
          </a:p>
        </p:txBody>
      </p:sp>
      <p:sp>
        <p:nvSpPr>
          <p:cNvPr id="8" name="TextBox 23">
            <a:extLst>
              <a:ext uri="{FF2B5EF4-FFF2-40B4-BE49-F238E27FC236}">
                <a16:creationId xmlns:a16="http://schemas.microsoft.com/office/drawing/2014/main" id="{EDA9BD78-5F1E-41F6-8252-9A0CAAB523BA}"/>
              </a:ext>
            </a:extLst>
          </p:cNvPr>
          <p:cNvSpPr txBox="1"/>
          <p:nvPr/>
        </p:nvSpPr>
        <p:spPr>
          <a:xfrm>
            <a:off x="270349" y="387339"/>
            <a:ext cx="11235697" cy="461665"/>
          </a:xfrm>
          <a:prstGeom prst="rect">
            <a:avLst/>
          </a:prstGeom>
          <a:noFill/>
        </p:spPr>
        <p:txBody>
          <a:bodyPr wrap="square" rtlCol="0">
            <a:spAutoFit/>
          </a:bodyPr>
          <a:lstStyle/>
          <a:p>
            <a:pPr lvl="0"/>
            <a:r>
              <a:rPr lang="da-DK" sz="2400" b="1" dirty="0">
                <a:solidFill>
                  <a:srgbClr val="C00000"/>
                </a:solidFill>
                <a:latin typeface="Myriad Pro" panose="020B0503030403020204" pitchFamily="34" charset="0"/>
              </a:rPr>
              <a:t>TSE CEN/TR 16792 Standar</a:t>
            </a:r>
            <a:r>
              <a:rPr lang="tr-TR" sz="2400" b="1" dirty="0">
                <a:solidFill>
                  <a:srgbClr val="C00000"/>
                </a:solidFill>
                <a:latin typeface="Myriad Pro" panose="020B0503030403020204" pitchFamily="34" charset="0"/>
              </a:rPr>
              <a:t>d</a:t>
            </a:r>
            <a:r>
              <a:rPr lang="da-DK" sz="2400" b="1" dirty="0">
                <a:solidFill>
                  <a:srgbClr val="C00000"/>
                </a:solidFill>
                <a:latin typeface="Myriad Pro" panose="020B0503030403020204" pitchFamily="34" charset="0"/>
              </a:rPr>
              <a:t>ı</a:t>
            </a:r>
          </a:p>
        </p:txBody>
      </p:sp>
      <p:sp>
        <p:nvSpPr>
          <p:cNvPr id="13" name="Yuvarlatılmış Dikdörtgen 5">
            <a:extLst>
              <a:ext uri="{FF2B5EF4-FFF2-40B4-BE49-F238E27FC236}">
                <a16:creationId xmlns:a16="http://schemas.microsoft.com/office/drawing/2014/main" id="{9287D3F5-8EF2-482C-A966-DD1C51050F42}"/>
              </a:ext>
            </a:extLst>
          </p:cNvPr>
          <p:cNvSpPr>
            <a:spLocks noChangeArrowheads="1"/>
          </p:cNvSpPr>
          <p:nvPr/>
        </p:nvSpPr>
        <p:spPr bwMode="auto">
          <a:xfrm>
            <a:off x="576810" y="3249016"/>
            <a:ext cx="11038373" cy="79269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a:lnSpc>
                <a:spcPct val="107000"/>
              </a:lnSpc>
              <a:spcAft>
                <a:spcPts val="800"/>
              </a:spcAft>
            </a:pPr>
            <a:r>
              <a:rPr lang="tr-T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Cevap: </a:t>
            </a: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Ö</a:t>
            </a:r>
            <a:r>
              <a:rPr lang="tr-TR" dirty="0">
                <a:latin typeface="Times New Roman" panose="02020603050405020304" pitchFamily="18" charset="0"/>
                <a:cs typeface="Times New Roman" panose="02020603050405020304" pitchFamily="18" charset="0"/>
              </a:rPr>
              <a:t>zellikle 36 aylıktan küçük çocuklar için imal edilecek kıyafetlerde, aksesuarların kopma riskine karşı önleyici metotlar kullanılarak ürüne iliştirilmesi tavsiye edilmektedir.</a:t>
            </a:r>
            <a:endPar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Resim 2">
            <a:extLst>
              <a:ext uri="{FF2B5EF4-FFF2-40B4-BE49-F238E27FC236}">
                <a16:creationId xmlns:a16="http://schemas.microsoft.com/office/drawing/2014/main" id="{C3C96183-FD18-B824-0378-BA741069CE2E}"/>
              </a:ext>
            </a:extLst>
          </p:cNvPr>
          <p:cNvPicPr>
            <a:picLocks noChangeAspect="1"/>
          </p:cNvPicPr>
          <p:nvPr/>
        </p:nvPicPr>
        <p:blipFill>
          <a:blip r:embed="rId3"/>
          <a:stretch>
            <a:fillRect/>
          </a:stretch>
        </p:blipFill>
        <p:spPr>
          <a:xfrm>
            <a:off x="2725948" y="4192706"/>
            <a:ext cx="2163602" cy="1977735"/>
          </a:xfrm>
          <a:prstGeom prst="rect">
            <a:avLst/>
          </a:prstGeom>
          <a:ln>
            <a:noFill/>
          </a:ln>
          <a:effectLst>
            <a:softEdge rad="112500"/>
          </a:effectLst>
        </p:spPr>
      </p:pic>
      <p:pic>
        <p:nvPicPr>
          <p:cNvPr id="5" name="Resim 4">
            <a:extLst>
              <a:ext uri="{FF2B5EF4-FFF2-40B4-BE49-F238E27FC236}">
                <a16:creationId xmlns:a16="http://schemas.microsoft.com/office/drawing/2014/main" id="{3AA0F7CF-A46C-28D2-BCCA-CD47241D1703}"/>
              </a:ext>
            </a:extLst>
          </p:cNvPr>
          <p:cNvPicPr>
            <a:picLocks noChangeAspect="1"/>
          </p:cNvPicPr>
          <p:nvPr/>
        </p:nvPicPr>
        <p:blipFill>
          <a:blip r:embed="rId4"/>
          <a:stretch>
            <a:fillRect/>
          </a:stretch>
        </p:blipFill>
        <p:spPr>
          <a:xfrm>
            <a:off x="5971158" y="4249410"/>
            <a:ext cx="2463521" cy="1816100"/>
          </a:xfrm>
          <a:prstGeom prst="rect">
            <a:avLst/>
          </a:prstGeom>
          <a:ln>
            <a:noFill/>
          </a:ln>
          <a:effectLst>
            <a:softEdge rad="112500"/>
          </a:effectLst>
        </p:spPr>
      </p:pic>
    </p:spTree>
    <p:extLst>
      <p:ext uri="{BB962C8B-B14F-4D97-AF65-F5344CB8AC3E}">
        <p14:creationId xmlns:p14="http://schemas.microsoft.com/office/powerpoint/2010/main" val="6741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6766C9C1-2D85-46B0-B0BB-E890699A0606}"/>
              </a:ext>
            </a:extLst>
          </p:cNvPr>
          <p:cNvSpPr txBox="1"/>
          <p:nvPr/>
        </p:nvSpPr>
        <p:spPr>
          <a:xfrm>
            <a:off x="370655" y="841512"/>
            <a:ext cx="11550996"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r>
              <a:rPr lang="tr-TR" dirty="0">
                <a:solidFill>
                  <a:srgbClr val="FFFFFF"/>
                </a:solidFill>
              </a:rPr>
              <a:t>4.1) DOKU YARALANMALARI</a:t>
            </a:r>
          </a:p>
        </p:txBody>
      </p:sp>
      <p:sp>
        <p:nvSpPr>
          <p:cNvPr id="8" name="TextBox 23">
            <a:extLst>
              <a:ext uri="{FF2B5EF4-FFF2-40B4-BE49-F238E27FC236}">
                <a16:creationId xmlns:a16="http://schemas.microsoft.com/office/drawing/2014/main" id="{7B57C942-EE1F-4616-8B89-3894050E7D26}"/>
              </a:ext>
            </a:extLst>
          </p:cNvPr>
          <p:cNvSpPr txBox="1"/>
          <p:nvPr/>
        </p:nvSpPr>
        <p:spPr>
          <a:xfrm>
            <a:off x="370655" y="313635"/>
            <a:ext cx="11235697" cy="461665"/>
          </a:xfrm>
          <a:prstGeom prst="rect">
            <a:avLst/>
          </a:prstGeom>
          <a:noFill/>
        </p:spPr>
        <p:txBody>
          <a:bodyPr wrap="square" rtlCol="0">
            <a:spAutoFit/>
          </a:bodyPr>
          <a:lstStyle/>
          <a:p>
            <a:pPr lvl="0"/>
            <a:r>
              <a:rPr lang="tr-TR" sz="2400" b="1" dirty="0">
                <a:solidFill>
                  <a:srgbClr val="C00000"/>
                </a:solidFill>
                <a:latin typeface="Myriad Pro" panose="020B0503030403020204" pitchFamily="34" charset="0"/>
              </a:rPr>
              <a:t>FİZİKSEL TEHLİKELER VE İLİŞKİLİ RİSKLER</a:t>
            </a:r>
          </a:p>
        </p:txBody>
      </p:sp>
      <p:sp>
        <p:nvSpPr>
          <p:cNvPr id="2" name="Rectangle 1">
            <a:extLst>
              <a:ext uri="{FF2B5EF4-FFF2-40B4-BE49-F238E27FC236}">
                <a16:creationId xmlns:a16="http://schemas.microsoft.com/office/drawing/2014/main" id="{C01D8E0B-1A8B-4B09-BDEB-F0E10DEAB427}"/>
              </a:ext>
            </a:extLst>
          </p:cNvPr>
          <p:cNvSpPr>
            <a:spLocks noChangeArrowheads="1"/>
          </p:cNvSpPr>
          <p:nvPr/>
        </p:nvSpPr>
        <p:spPr bwMode="auto">
          <a:xfrm>
            <a:off x="854580" y="2470107"/>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7859CB90-EA8B-4E25-9495-16317F280C66}"/>
              </a:ext>
            </a:extLst>
          </p:cNvPr>
          <p:cNvSpPr>
            <a:spLocks noChangeArrowheads="1"/>
          </p:cNvSpPr>
          <p:nvPr/>
        </p:nvSpPr>
        <p:spPr bwMode="auto">
          <a:xfrm>
            <a:off x="472192" y="1396075"/>
            <a:ext cx="11032621" cy="320601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tr-TR" altLang="tr-TR" sz="2100" dirty="0">
                <a:highlight>
                  <a:srgbClr val="FFFFFF"/>
                </a:highlight>
                <a:latin typeface="inherit"/>
              </a:rPr>
              <a:t>G</a:t>
            </a:r>
            <a:r>
              <a:rPr kumimoji="0" lang="tr-TR" altLang="tr-TR" sz="2100" b="0" i="0" u="none" strike="noStrike" cap="none" normalizeH="0" baseline="0" dirty="0">
                <a:ln>
                  <a:noFill/>
                </a:ln>
                <a:effectLst/>
                <a:highlight>
                  <a:srgbClr val="FFFFFF"/>
                </a:highlight>
                <a:latin typeface="inherit"/>
              </a:rPr>
              <a:t>iysilerin ayak veya el bölgesindeki gevşek veya kesilmemiş ipliklerin parmaklara veya ayak parmaklarına dolanması veya uzun yüzer dikişli kumaşlara sıkışması sonucu meydana gelebilir.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100" b="0" i="0" u="none" strike="noStrike" cap="none" normalizeH="0" baseline="0" dirty="0">
              <a:ln>
                <a:noFill/>
              </a:ln>
              <a:effectLst/>
              <a:highlight>
                <a:srgbClr val="FFFFFF"/>
              </a:highlight>
              <a:latin typeface="inherit"/>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100" b="0" i="0" u="none" strike="noStrike" cap="none" normalizeH="0" baseline="0" dirty="0">
                <a:ln>
                  <a:noFill/>
                </a:ln>
                <a:effectLst/>
                <a:highlight>
                  <a:srgbClr val="FFFFFF"/>
                </a:highlight>
                <a:latin typeface="inherit"/>
              </a:rPr>
              <a:t>Dilin veya parmakların büyük esnek olmayan açıklıklarda, </a:t>
            </a:r>
            <a:r>
              <a:rPr lang="tr-TR" altLang="tr-TR" sz="2100" dirty="0">
                <a:highlight>
                  <a:srgbClr val="FFFFFF"/>
                </a:highlight>
                <a:latin typeface="inherit"/>
              </a:rPr>
              <a:t>d</a:t>
            </a:r>
            <a:r>
              <a:rPr kumimoji="0" lang="tr-TR" altLang="tr-TR" sz="2100" b="0" i="0" u="none" strike="noStrike" cap="none" normalizeH="0" baseline="0" dirty="0">
                <a:ln>
                  <a:noFill/>
                </a:ln>
                <a:effectLst/>
                <a:highlight>
                  <a:srgbClr val="FFFFFF"/>
                </a:highlight>
                <a:latin typeface="inherit"/>
              </a:rPr>
              <a:t>üğmeler, çıtçıtlar, halkalar ve fermuar/kaydırma çıtçıtları gibi bileşenlerde sıkışması mümkündür.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100" b="0" i="0" u="none" strike="noStrike" cap="none" normalizeH="0" baseline="0" dirty="0">
              <a:ln>
                <a:noFill/>
              </a:ln>
              <a:effectLst/>
              <a:highlight>
                <a:srgbClr val="FFFFFF"/>
              </a:highlight>
              <a:latin typeface="inherit"/>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100" b="0" i="0" u="none" strike="noStrike" cap="none" normalizeH="0" baseline="0" dirty="0">
                <a:ln>
                  <a:noFill/>
                </a:ln>
                <a:effectLst/>
                <a:highlight>
                  <a:srgbClr val="FFFFFF"/>
                </a:highlight>
                <a:latin typeface="inherit"/>
              </a:rPr>
              <a:t>Bunlar turnike etkisi yaratabilir ve böylece kan dolaşımını kısıtlayabilir. Bu, bebek giysilerinde özellikle endişe vericidir çünkü sıkıntının kaynağı bebek tarafından iletilemez ve bir süre fark edilmeyebilir. Bu nedenle kesilmemiş iplikler, aksesuar açıklıkları çocuklar özellikle bebekler için risk içerdiğinden imalat aşamasında bu durumlara dikkat edilmelidir.</a:t>
            </a:r>
          </a:p>
        </p:txBody>
      </p:sp>
      <p:pic>
        <p:nvPicPr>
          <p:cNvPr id="5" name="Resim 4">
            <a:extLst>
              <a:ext uri="{FF2B5EF4-FFF2-40B4-BE49-F238E27FC236}">
                <a16:creationId xmlns:a16="http://schemas.microsoft.com/office/drawing/2014/main" id="{53336B39-4A6B-2CC9-3D0A-F4D9209C8AC7}"/>
              </a:ext>
            </a:extLst>
          </p:cNvPr>
          <p:cNvPicPr>
            <a:picLocks noChangeAspect="1"/>
          </p:cNvPicPr>
          <p:nvPr/>
        </p:nvPicPr>
        <p:blipFill>
          <a:blip r:embed="rId3"/>
          <a:stretch>
            <a:fillRect/>
          </a:stretch>
        </p:blipFill>
        <p:spPr>
          <a:xfrm>
            <a:off x="4743254" y="4651040"/>
            <a:ext cx="2705492" cy="16217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85549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6766C9C1-2D85-46B0-B0BB-E890699A0606}"/>
              </a:ext>
            </a:extLst>
          </p:cNvPr>
          <p:cNvSpPr txBox="1"/>
          <p:nvPr/>
        </p:nvSpPr>
        <p:spPr>
          <a:xfrm>
            <a:off x="370655" y="849004"/>
            <a:ext cx="7858945"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r>
              <a:rPr lang="tr-TR" dirty="0">
                <a:solidFill>
                  <a:srgbClr val="FFFFFF"/>
                </a:solidFill>
              </a:rPr>
              <a:t>4.3) KESKİN NESNELERDEN KAYNAKLANAN YARALANMALAR</a:t>
            </a:r>
          </a:p>
        </p:txBody>
      </p:sp>
      <p:sp>
        <p:nvSpPr>
          <p:cNvPr id="8" name="TextBox 23">
            <a:extLst>
              <a:ext uri="{FF2B5EF4-FFF2-40B4-BE49-F238E27FC236}">
                <a16:creationId xmlns:a16="http://schemas.microsoft.com/office/drawing/2014/main" id="{7B57C942-EE1F-4616-8B89-3894050E7D26}"/>
              </a:ext>
            </a:extLst>
          </p:cNvPr>
          <p:cNvSpPr txBox="1"/>
          <p:nvPr/>
        </p:nvSpPr>
        <p:spPr>
          <a:xfrm>
            <a:off x="370655" y="313635"/>
            <a:ext cx="11235697" cy="461665"/>
          </a:xfrm>
          <a:prstGeom prst="rect">
            <a:avLst/>
          </a:prstGeom>
          <a:noFill/>
        </p:spPr>
        <p:txBody>
          <a:bodyPr wrap="square" rtlCol="0">
            <a:spAutoFit/>
          </a:bodyPr>
          <a:lstStyle/>
          <a:p>
            <a:pPr lvl="0"/>
            <a:r>
              <a:rPr lang="tr-TR" sz="2400" b="1" dirty="0">
                <a:solidFill>
                  <a:srgbClr val="C00000"/>
                </a:solidFill>
                <a:latin typeface="Myriad Pro" panose="020B0503030403020204" pitchFamily="34" charset="0"/>
              </a:rPr>
              <a:t>FİZİKSEL TEHLİKELER VE İLİŞKİLİ RİSKLER</a:t>
            </a:r>
          </a:p>
        </p:txBody>
      </p:sp>
      <p:sp>
        <p:nvSpPr>
          <p:cNvPr id="2" name="Rectangle 1">
            <a:extLst>
              <a:ext uri="{FF2B5EF4-FFF2-40B4-BE49-F238E27FC236}">
                <a16:creationId xmlns:a16="http://schemas.microsoft.com/office/drawing/2014/main" id="{C01D8E0B-1A8B-4B09-BDEB-F0E10DEAB427}"/>
              </a:ext>
            </a:extLst>
          </p:cNvPr>
          <p:cNvSpPr>
            <a:spLocks noChangeArrowheads="1"/>
          </p:cNvSpPr>
          <p:nvPr/>
        </p:nvSpPr>
        <p:spPr bwMode="auto">
          <a:xfrm>
            <a:off x="854580" y="2470107"/>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Metin kutusu 9">
            <a:extLst>
              <a:ext uri="{FF2B5EF4-FFF2-40B4-BE49-F238E27FC236}">
                <a16:creationId xmlns:a16="http://schemas.microsoft.com/office/drawing/2014/main" id="{AF32123D-D517-43E5-BDD2-FBB5C0541A17}"/>
              </a:ext>
            </a:extLst>
          </p:cNvPr>
          <p:cNvSpPr txBox="1"/>
          <p:nvPr/>
        </p:nvSpPr>
        <p:spPr>
          <a:xfrm>
            <a:off x="370655" y="1365845"/>
            <a:ext cx="7858946" cy="5078313"/>
          </a:xfrm>
          <a:prstGeom prst="rect">
            <a:avLst/>
          </a:prstGeom>
          <a:noFill/>
        </p:spPr>
        <p:txBody>
          <a:bodyPr wrap="square">
            <a:spAutoFit/>
          </a:bodyPr>
          <a:lstStyle/>
          <a:p>
            <a:pPr marL="285750" indent="-285750" algn="just">
              <a:buFont typeface="Wingdings" panose="05000000000000000000" pitchFamily="2" charset="2"/>
              <a:buChar char="q"/>
            </a:pPr>
            <a:r>
              <a:rPr lang="tr-TR" dirty="0"/>
              <a:t>Çocuklarda yaralanmalar, keskin nesneler içeren giysilerden kaynaklanabilir. Yaralanmanın ciddiyeti, çizik veya tahrişten kesme veya delme gibi daha ciddi yaralanmalara kadar değişebilir. </a:t>
            </a:r>
          </a:p>
          <a:p>
            <a:pPr algn="just"/>
            <a:endParaRPr lang="tr-TR" dirty="0"/>
          </a:p>
          <a:p>
            <a:pPr marL="285750" indent="-285750" algn="just">
              <a:buFont typeface="Wingdings" panose="05000000000000000000" pitchFamily="2" charset="2"/>
              <a:buChar char="q"/>
            </a:pPr>
            <a:r>
              <a:rPr lang="tr-TR" dirty="0"/>
              <a:t>Yaralanmalar, bazen düğmelerde, kayan bağlantı elemanlarında ve dekoratif özelliklerde bulunan keskin kenarlı bileşenlerden veya giysinin kullanım ve bakım ömrü boyunca bileşenlerin bozulmasıyla oluşan keskin kenarlardan kaynaklanabilir. </a:t>
            </a:r>
          </a:p>
          <a:p>
            <a:pPr algn="just"/>
            <a:endParaRPr lang="tr-TR" dirty="0"/>
          </a:p>
          <a:p>
            <a:pPr marL="285750" indent="-285750" algn="just">
              <a:buFont typeface="Wingdings" panose="05000000000000000000" pitchFamily="2" charset="2"/>
              <a:buChar char="q"/>
            </a:pPr>
            <a:r>
              <a:rPr lang="tr-TR" dirty="0"/>
              <a:t>Örneğin, </a:t>
            </a:r>
            <a:r>
              <a:rPr lang="tr-TR" u="sng" dirty="0"/>
              <a:t>presli bağlantı elemanlarının bileşenleri giysiden ayrılabilir ve keskin uçlar açığa çıkabilir ve düğmeler kırılabilir veya kapalı düğmeler ayrılabilir</a:t>
            </a:r>
            <a:r>
              <a:rPr lang="tr-TR" dirty="0"/>
              <a:t> ve </a:t>
            </a:r>
            <a:r>
              <a:rPr lang="tr-TR" u="sng" dirty="0"/>
              <a:t>keskin bir kenar bırakabilir.</a:t>
            </a:r>
            <a:r>
              <a:rPr lang="tr-TR" dirty="0"/>
              <a:t> </a:t>
            </a:r>
            <a:r>
              <a:rPr lang="tr-TR" u="sng" dirty="0"/>
              <a:t>Giysilerin üretiminde ve paketlenmesinde kullanılan iğneler, kırık iğneler, zımba telleri ve diğer keskin nesneler de giyside bırakılırsa ciddi yaralanmalara neden olabilir.</a:t>
            </a:r>
          </a:p>
          <a:p>
            <a:pPr algn="just"/>
            <a:endParaRPr kumimoji="0" lang="tr-TR" altLang="tr-TR" sz="1800" b="0" i="0" u="none" strike="noStrike" cap="none" normalizeH="0" baseline="0" dirty="0">
              <a:ln>
                <a:noFill/>
              </a:ln>
              <a:effectLst/>
              <a:highlight>
                <a:srgbClr val="FFFFFF"/>
              </a:highlight>
              <a:latin typeface="inherit"/>
            </a:endParaRPr>
          </a:p>
          <a:p>
            <a:pPr marL="285750" indent="-285750" algn="just">
              <a:buFont typeface="Wingdings" panose="05000000000000000000" pitchFamily="2" charset="2"/>
              <a:buChar char="q"/>
            </a:pPr>
            <a:r>
              <a:rPr kumimoji="0" lang="tr-TR" altLang="tr-TR" sz="1800" b="0" i="0" u="none" strike="noStrike" cap="none" normalizeH="0" baseline="0" dirty="0">
                <a:ln>
                  <a:noFill/>
                </a:ln>
                <a:effectLst/>
                <a:highlight>
                  <a:srgbClr val="FFFFFF"/>
                </a:highlight>
                <a:latin typeface="inherit"/>
              </a:rPr>
              <a:t>Bu nedenle keskin nesneler çocuklar özellikle bebekler için risk içerdiğinden imalat aşamasında bu durumlara dikkat edilmelidir.</a:t>
            </a:r>
          </a:p>
          <a:p>
            <a:endParaRPr lang="tr-TR" dirty="0"/>
          </a:p>
        </p:txBody>
      </p:sp>
      <p:pic>
        <p:nvPicPr>
          <p:cNvPr id="4" name="Resim 3">
            <a:extLst>
              <a:ext uri="{FF2B5EF4-FFF2-40B4-BE49-F238E27FC236}">
                <a16:creationId xmlns:a16="http://schemas.microsoft.com/office/drawing/2014/main" id="{99280EEF-8FCF-0E78-00E0-768AFB6BDF61}"/>
              </a:ext>
            </a:extLst>
          </p:cNvPr>
          <p:cNvPicPr>
            <a:picLocks noChangeAspect="1"/>
          </p:cNvPicPr>
          <p:nvPr/>
        </p:nvPicPr>
        <p:blipFill>
          <a:blip r:embed="rId3"/>
          <a:stretch>
            <a:fillRect/>
          </a:stretch>
        </p:blipFill>
        <p:spPr>
          <a:xfrm>
            <a:off x="8229600" y="3371742"/>
            <a:ext cx="3677119" cy="2733774"/>
          </a:xfrm>
          <a:prstGeom prst="rect">
            <a:avLst/>
          </a:prstGeom>
          <a:ln>
            <a:noFill/>
          </a:ln>
          <a:effectLst>
            <a:softEdge rad="112500"/>
          </a:effectLst>
        </p:spPr>
      </p:pic>
      <p:pic>
        <p:nvPicPr>
          <p:cNvPr id="6" name="Resim 5">
            <a:extLst>
              <a:ext uri="{FF2B5EF4-FFF2-40B4-BE49-F238E27FC236}">
                <a16:creationId xmlns:a16="http://schemas.microsoft.com/office/drawing/2014/main" id="{80A84220-AA18-F08C-9496-9795610DC69F}"/>
              </a:ext>
            </a:extLst>
          </p:cNvPr>
          <p:cNvPicPr>
            <a:picLocks noChangeAspect="1"/>
          </p:cNvPicPr>
          <p:nvPr/>
        </p:nvPicPr>
        <p:blipFill>
          <a:blip r:embed="rId4"/>
          <a:stretch>
            <a:fillRect/>
          </a:stretch>
        </p:blipFill>
        <p:spPr>
          <a:xfrm>
            <a:off x="8372632" y="839890"/>
            <a:ext cx="3391054" cy="2458148"/>
          </a:xfrm>
          <a:prstGeom prst="rect">
            <a:avLst/>
          </a:prstGeom>
          <a:ln>
            <a:noFill/>
          </a:ln>
          <a:effectLst>
            <a:softEdge rad="112500"/>
          </a:effectLst>
        </p:spPr>
      </p:pic>
      <p:cxnSp>
        <p:nvCxnSpPr>
          <p:cNvPr id="17" name="Düz Ok Bağlayıcısı 16">
            <a:extLst>
              <a:ext uri="{FF2B5EF4-FFF2-40B4-BE49-F238E27FC236}">
                <a16:creationId xmlns:a16="http://schemas.microsoft.com/office/drawing/2014/main" id="{227CC72E-48E6-28A9-D967-547E50F3BC36}"/>
              </a:ext>
            </a:extLst>
          </p:cNvPr>
          <p:cNvCxnSpPr>
            <a:cxnSpLocks/>
          </p:cNvCxnSpPr>
          <p:nvPr/>
        </p:nvCxnSpPr>
        <p:spPr>
          <a:xfrm>
            <a:off x="10068159" y="2718303"/>
            <a:ext cx="13168" cy="116506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5FAD2C0A-915E-BF3D-3437-145DAE6AC092}"/>
              </a:ext>
            </a:extLst>
          </p:cNvPr>
          <p:cNvSpPr/>
          <p:nvPr/>
        </p:nvSpPr>
        <p:spPr>
          <a:xfrm>
            <a:off x="8700940" y="4028346"/>
            <a:ext cx="2996426" cy="19321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7441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6766C9C1-2D85-46B0-B0BB-E890699A0606}"/>
              </a:ext>
            </a:extLst>
          </p:cNvPr>
          <p:cNvSpPr txBox="1"/>
          <p:nvPr/>
        </p:nvSpPr>
        <p:spPr>
          <a:xfrm>
            <a:off x="370655" y="849004"/>
            <a:ext cx="11550996"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r>
              <a:rPr lang="tr-TR" dirty="0">
                <a:solidFill>
                  <a:srgbClr val="FFFFFF"/>
                </a:solidFill>
              </a:rPr>
              <a:t>4.4) BOĞULMA VE ASPİRASYON</a:t>
            </a:r>
          </a:p>
        </p:txBody>
      </p:sp>
      <p:sp>
        <p:nvSpPr>
          <p:cNvPr id="8" name="TextBox 23">
            <a:extLst>
              <a:ext uri="{FF2B5EF4-FFF2-40B4-BE49-F238E27FC236}">
                <a16:creationId xmlns:a16="http://schemas.microsoft.com/office/drawing/2014/main" id="{7B57C942-EE1F-4616-8B89-3894050E7D26}"/>
              </a:ext>
            </a:extLst>
          </p:cNvPr>
          <p:cNvSpPr txBox="1"/>
          <p:nvPr/>
        </p:nvSpPr>
        <p:spPr>
          <a:xfrm>
            <a:off x="370655" y="313635"/>
            <a:ext cx="11235697" cy="461665"/>
          </a:xfrm>
          <a:prstGeom prst="rect">
            <a:avLst/>
          </a:prstGeom>
          <a:noFill/>
        </p:spPr>
        <p:txBody>
          <a:bodyPr wrap="square" rtlCol="0">
            <a:spAutoFit/>
          </a:bodyPr>
          <a:lstStyle/>
          <a:p>
            <a:pPr lvl="0"/>
            <a:r>
              <a:rPr lang="tr-TR" sz="2400" b="1" dirty="0">
                <a:solidFill>
                  <a:srgbClr val="C00000"/>
                </a:solidFill>
                <a:latin typeface="Myriad Pro" panose="020B0503030403020204" pitchFamily="34" charset="0"/>
              </a:rPr>
              <a:t>FİZİKSEL TEHLİKELER VE İLİŞKİLİ RİSKLER</a:t>
            </a:r>
          </a:p>
        </p:txBody>
      </p:sp>
      <p:sp>
        <p:nvSpPr>
          <p:cNvPr id="2" name="Rectangle 1">
            <a:extLst>
              <a:ext uri="{FF2B5EF4-FFF2-40B4-BE49-F238E27FC236}">
                <a16:creationId xmlns:a16="http://schemas.microsoft.com/office/drawing/2014/main" id="{C01D8E0B-1A8B-4B09-BDEB-F0E10DEAB427}"/>
              </a:ext>
            </a:extLst>
          </p:cNvPr>
          <p:cNvSpPr>
            <a:spLocks noChangeArrowheads="1"/>
          </p:cNvSpPr>
          <p:nvPr/>
        </p:nvSpPr>
        <p:spPr bwMode="auto">
          <a:xfrm>
            <a:off x="854580" y="2470107"/>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9" name="Metin kutusu 8">
            <a:extLst>
              <a:ext uri="{FF2B5EF4-FFF2-40B4-BE49-F238E27FC236}">
                <a16:creationId xmlns:a16="http://schemas.microsoft.com/office/drawing/2014/main" id="{C2E16126-37D8-4EB1-90A0-39AE7C093079}"/>
              </a:ext>
            </a:extLst>
          </p:cNvPr>
          <p:cNvSpPr txBox="1"/>
          <p:nvPr/>
        </p:nvSpPr>
        <p:spPr>
          <a:xfrm>
            <a:off x="370655" y="1337246"/>
            <a:ext cx="8622516" cy="3293209"/>
          </a:xfrm>
          <a:prstGeom prst="rect">
            <a:avLst/>
          </a:prstGeom>
          <a:noFill/>
        </p:spPr>
        <p:txBody>
          <a:bodyPr wrap="square">
            <a:spAutoFit/>
          </a:bodyPr>
          <a:lstStyle/>
          <a:p>
            <a:pPr marL="285750" indent="-285750" algn="just">
              <a:buFont typeface="Wingdings" panose="05000000000000000000" pitchFamily="2" charset="2"/>
              <a:buChar char="q"/>
            </a:pPr>
            <a:r>
              <a:rPr lang="tr-TR" sz="1600" dirty="0"/>
              <a:t>Düğmeler, düğmeler ve diğer birçok giysi aksesuarı (rozetler gibi kauçuk ve yumuşak plastik parçalar dahil) giysiden ayrılırsa </a:t>
            </a:r>
            <a:r>
              <a:rPr lang="tr-TR" sz="1600" b="1" u="sng" dirty="0"/>
              <a:t>özellikle 36 aylıktan küçük çocuklar için potansiyel bir tehlike oluşturabilir</a:t>
            </a:r>
            <a:r>
              <a:rPr lang="tr-TR" sz="1600" dirty="0"/>
              <a:t>. Küçük çocukların bu tür eşyaları ağızlarına götürdüğü ve ayrıca burunlarına veya kulaklarına sokabileceği bilindiğinden, bir çocuğun giysisinde bulunan herhangi bir yabancı cisim </a:t>
            </a:r>
            <a:r>
              <a:rPr lang="tr-TR" sz="1600" b="1" u="sng" dirty="0"/>
              <a:t>boğulma veya aspirasyon </a:t>
            </a:r>
            <a:r>
              <a:rPr lang="tr-TR" sz="1600" dirty="0"/>
              <a:t>riski oluşturabilir. </a:t>
            </a:r>
          </a:p>
          <a:p>
            <a:pPr algn="just"/>
            <a:endParaRPr lang="tr-TR" sz="1600" dirty="0"/>
          </a:p>
          <a:p>
            <a:pPr marL="285750" indent="-285750" algn="just">
              <a:buFont typeface="Wingdings" panose="05000000000000000000" pitchFamily="2" charset="2"/>
              <a:buChar char="q"/>
            </a:pPr>
            <a:r>
              <a:rPr lang="tr-TR" sz="1600" b="1" u="sng" dirty="0"/>
              <a:t>Taş yıkama işleminden kalan taşlar da aynı riskleri oluşturabilir.</a:t>
            </a:r>
            <a:r>
              <a:rPr lang="tr-TR" sz="1600" dirty="0"/>
              <a:t> Aspirasyon (öğelerin ağız veya burun yoluyla solunması) boncuklar, pırlantalar ve pullar gibi ayrılan parçalar trakeye veya akciğerlere geçebilecek kadar küçükse mümkündür. Genellikle bu eşyalar tespit edilemeyebilir çünkü kimyasal yapıları nedeniyle X-ışınıyla tespit edilmeleri pek olası değildir. Sonuç olarak, yabancı cisim toksik şoka neden olabilir veya kaynağı kolayca tespit edilemeyen bir enfeksiyona yol açabilir. Bu, hastaneye yatmayı gerektiren hızlı ve açıklanamayan kilo kaybına neden olabilir. Bu çok ciddidir, ancak son derece nadirdir.</a:t>
            </a:r>
          </a:p>
        </p:txBody>
      </p:sp>
      <p:pic>
        <p:nvPicPr>
          <p:cNvPr id="4" name="Resim 3">
            <a:extLst>
              <a:ext uri="{FF2B5EF4-FFF2-40B4-BE49-F238E27FC236}">
                <a16:creationId xmlns:a16="http://schemas.microsoft.com/office/drawing/2014/main" id="{F7CC94B4-8F2D-35DE-C2A3-ADA43A31BD61}"/>
              </a:ext>
            </a:extLst>
          </p:cNvPr>
          <p:cNvPicPr>
            <a:picLocks noChangeAspect="1"/>
          </p:cNvPicPr>
          <p:nvPr/>
        </p:nvPicPr>
        <p:blipFill>
          <a:blip r:embed="rId3"/>
          <a:stretch>
            <a:fillRect/>
          </a:stretch>
        </p:blipFill>
        <p:spPr>
          <a:xfrm>
            <a:off x="9213338" y="1523886"/>
            <a:ext cx="2708314" cy="2224283"/>
          </a:xfrm>
          <a:prstGeom prst="rect">
            <a:avLst/>
          </a:prstGeom>
          <a:ln>
            <a:noFill/>
          </a:ln>
          <a:effectLst>
            <a:softEdge rad="112500"/>
          </a:effectLst>
        </p:spPr>
      </p:pic>
      <p:pic>
        <p:nvPicPr>
          <p:cNvPr id="5" name="Resim 4">
            <a:extLst>
              <a:ext uri="{FF2B5EF4-FFF2-40B4-BE49-F238E27FC236}">
                <a16:creationId xmlns:a16="http://schemas.microsoft.com/office/drawing/2014/main" id="{1070B39C-F7BA-BB66-0BF4-CDF17B39D1D7}"/>
              </a:ext>
            </a:extLst>
          </p:cNvPr>
          <p:cNvPicPr>
            <a:picLocks noChangeAspect="1"/>
          </p:cNvPicPr>
          <p:nvPr/>
        </p:nvPicPr>
        <p:blipFill>
          <a:blip r:embed="rId4"/>
          <a:stretch>
            <a:fillRect/>
          </a:stretch>
        </p:blipFill>
        <p:spPr>
          <a:xfrm>
            <a:off x="1298323" y="4559705"/>
            <a:ext cx="1819372" cy="1739586"/>
          </a:xfrm>
          <a:prstGeom prst="rect">
            <a:avLst/>
          </a:prstGeom>
        </p:spPr>
      </p:pic>
      <p:sp>
        <p:nvSpPr>
          <p:cNvPr id="10" name="Açıklama Balonu: Çizgi 9">
            <a:extLst>
              <a:ext uri="{FF2B5EF4-FFF2-40B4-BE49-F238E27FC236}">
                <a16:creationId xmlns:a16="http://schemas.microsoft.com/office/drawing/2014/main" id="{B5B89D66-3F62-6BB9-529B-3BB19B948311}"/>
              </a:ext>
            </a:extLst>
          </p:cNvPr>
          <p:cNvSpPr/>
          <p:nvPr/>
        </p:nvSpPr>
        <p:spPr>
          <a:xfrm>
            <a:off x="3405822" y="4749365"/>
            <a:ext cx="2552182" cy="1146267"/>
          </a:xfrm>
          <a:prstGeom prst="borderCallout1">
            <a:avLst>
              <a:gd name="adj1" fmla="val 32031"/>
              <a:gd name="adj2" fmla="val -1666"/>
              <a:gd name="adj3" fmla="val 110938"/>
              <a:gd name="adj4" fmla="val -4240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a16="http://schemas.microsoft.com/office/drawing/2014/main" id="{64236A38-A38F-D88D-38EE-D090EA498D73}"/>
              </a:ext>
            </a:extLst>
          </p:cNvPr>
          <p:cNvSpPr txBox="1"/>
          <p:nvPr/>
        </p:nvSpPr>
        <p:spPr>
          <a:xfrm>
            <a:off x="3469064" y="4760536"/>
            <a:ext cx="2384981" cy="1077218"/>
          </a:xfrm>
          <a:prstGeom prst="rect">
            <a:avLst/>
          </a:prstGeom>
          <a:noFill/>
        </p:spPr>
        <p:txBody>
          <a:bodyPr wrap="square" rtlCol="0">
            <a:spAutoFit/>
          </a:bodyPr>
          <a:lstStyle/>
          <a:p>
            <a:pPr algn="just"/>
            <a:r>
              <a:rPr lang="tr-TR" sz="1600" i="1" dirty="0"/>
              <a:t>Küçük parça silindirinin ebadı üç yaşındaki bir çocuğun solunum borusu kadardır.</a:t>
            </a:r>
            <a:endParaRPr lang="tr-TR" sz="1600" dirty="0"/>
          </a:p>
        </p:txBody>
      </p:sp>
      <p:pic>
        <p:nvPicPr>
          <p:cNvPr id="16" name="Resim 15">
            <a:extLst>
              <a:ext uri="{FF2B5EF4-FFF2-40B4-BE49-F238E27FC236}">
                <a16:creationId xmlns:a16="http://schemas.microsoft.com/office/drawing/2014/main" id="{F3F76E41-42EC-0EAE-8107-05A94051F652}"/>
              </a:ext>
            </a:extLst>
          </p:cNvPr>
          <p:cNvPicPr>
            <a:picLocks noChangeAspect="1"/>
          </p:cNvPicPr>
          <p:nvPr/>
        </p:nvPicPr>
        <p:blipFill>
          <a:blip r:embed="rId5"/>
          <a:stretch>
            <a:fillRect/>
          </a:stretch>
        </p:blipFill>
        <p:spPr>
          <a:xfrm>
            <a:off x="9263142" y="3960195"/>
            <a:ext cx="2708313" cy="2224283"/>
          </a:xfrm>
          <a:prstGeom prst="rect">
            <a:avLst/>
          </a:prstGeom>
          <a:ln>
            <a:noFill/>
          </a:ln>
          <a:effectLst>
            <a:softEdge rad="112500"/>
          </a:effectLst>
        </p:spPr>
      </p:pic>
    </p:spTree>
    <p:extLst>
      <p:ext uri="{BB962C8B-B14F-4D97-AF65-F5344CB8AC3E}">
        <p14:creationId xmlns:p14="http://schemas.microsoft.com/office/powerpoint/2010/main" val="410215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6766C9C1-2D85-46B0-B0BB-E890699A0606}"/>
              </a:ext>
            </a:extLst>
          </p:cNvPr>
          <p:cNvSpPr txBox="1"/>
          <p:nvPr/>
        </p:nvSpPr>
        <p:spPr>
          <a:xfrm>
            <a:off x="370655" y="849004"/>
            <a:ext cx="11550996"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rgbClr val="FFFFFF"/>
                </a:solidFill>
                <a:effectLst/>
                <a:uLnTx/>
                <a:uFillTx/>
                <a:ea typeface="+mn-ea"/>
                <a:cs typeface="+mn-cs"/>
              </a:rPr>
              <a:t>4.4) ÖRNEK TEST RAPORU</a:t>
            </a:r>
          </a:p>
        </p:txBody>
      </p:sp>
      <p:sp>
        <p:nvSpPr>
          <p:cNvPr id="8" name="TextBox 23">
            <a:extLst>
              <a:ext uri="{FF2B5EF4-FFF2-40B4-BE49-F238E27FC236}">
                <a16:creationId xmlns:a16="http://schemas.microsoft.com/office/drawing/2014/main" id="{7B57C942-EE1F-4616-8B89-3894050E7D26}"/>
              </a:ext>
            </a:extLst>
          </p:cNvPr>
          <p:cNvSpPr txBox="1"/>
          <p:nvPr/>
        </p:nvSpPr>
        <p:spPr>
          <a:xfrm>
            <a:off x="370655" y="313635"/>
            <a:ext cx="11235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yriad Pro" panose="020B0503030403020204" pitchFamily="34" charset="0"/>
                <a:ea typeface="+mn-ea"/>
                <a:cs typeface="+mn-cs"/>
              </a:rPr>
              <a:t>FİZİKSEL TEHLİKELER VE İLİŞKİLİ RİSKLER</a:t>
            </a:r>
          </a:p>
        </p:txBody>
      </p:sp>
      <p:sp>
        <p:nvSpPr>
          <p:cNvPr id="2" name="Rectangle 1">
            <a:extLst>
              <a:ext uri="{FF2B5EF4-FFF2-40B4-BE49-F238E27FC236}">
                <a16:creationId xmlns:a16="http://schemas.microsoft.com/office/drawing/2014/main" id="{C01D8E0B-1A8B-4B09-BDEB-F0E10DEAB427}"/>
              </a:ext>
            </a:extLst>
          </p:cNvPr>
          <p:cNvSpPr>
            <a:spLocks noChangeArrowheads="1"/>
          </p:cNvSpPr>
          <p:nvPr/>
        </p:nvSpPr>
        <p:spPr bwMode="auto">
          <a:xfrm>
            <a:off x="854580" y="2470107"/>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alt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Resim 5">
            <a:extLst>
              <a:ext uri="{FF2B5EF4-FFF2-40B4-BE49-F238E27FC236}">
                <a16:creationId xmlns:a16="http://schemas.microsoft.com/office/drawing/2014/main" id="{931CFCC1-CDAA-4363-A0C7-95445966F094}"/>
              </a:ext>
            </a:extLst>
          </p:cNvPr>
          <p:cNvPicPr>
            <a:picLocks noChangeAspect="1"/>
          </p:cNvPicPr>
          <p:nvPr/>
        </p:nvPicPr>
        <p:blipFill>
          <a:blip r:embed="rId3"/>
          <a:stretch>
            <a:fillRect/>
          </a:stretch>
        </p:blipFill>
        <p:spPr>
          <a:xfrm>
            <a:off x="329146" y="1292040"/>
            <a:ext cx="5619799"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Resim 10">
            <a:extLst>
              <a:ext uri="{FF2B5EF4-FFF2-40B4-BE49-F238E27FC236}">
                <a16:creationId xmlns:a16="http://schemas.microsoft.com/office/drawing/2014/main" id="{604C3417-4389-4EDF-90D9-EC0792DDBCF1}"/>
              </a:ext>
            </a:extLst>
          </p:cNvPr>
          <p:cNvPicPr>
            <a:picLocks noChangeAspect="1"/>
          </p:cNvPicPr>
          <p:nvPr/>
        </p:nvPicPr>
        <p:blipFill>
          <a:blip r:embed="rId4"/>
          <a:stretch>
            <a:fillRect/>
          </a:stretch>
        </p:blipFill>
        <p:spPr>
          <a:xfrm>
            <a:off x="5988503" y="1292040"/>
            <a:ext cx="58293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9579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6766C9C1-2D85-46B0-B0BB-E890699A0606}"/>
              </a:ext>
            </a:extLst>
          </p:cNvPr>
          <p:cNvSpPr txBox="1"/>
          <p:nvPr/>
        </p:nvSpPr>
        <p:spPr>
          <a:xfrm>
            <a:off x="370655" y="849004"/>
            <a:ext cx="11550996"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rgbClr val="FFFFFF"/>
                </a:solidFill>
                <a:effectLst/>
                <a:uLnTx/>
                <a:uFillTx/>
                <a:ea typeface="+mn-ea"/>
                <a:cs typeface="+mn-cs"/>
              </a:rPr>
              <a:t>4.4) ÖRNEK TEST RAPORU</a:t>
            </a:r>
          </a:p>
        </p:txBody>
      </p:sp>
      <p:sp>
        <p:nvSpPr>
          <p:cNvPr id="8" name="TextBox 23">
            <a:extLst>
              <a:ext uri="{FF2B5EF4-FFF2-40B4-BE49-F238E27FC236}">
                <a16:creationId xmlns:a16="http://schemas.microsoft.com/office/drawing/2014/main" id="{7B57C942-EE1F-4616-8B89-3894050E7D26}"/>
              </a:ext>
            </a:extLst>
          </p:cNvPr>
          <p:cNvSpPr txBox="1"/>
          <p:nvPr/>
        </p:nvSpPr>
        <p:spPr>
          <a:xfrm>
            <a:off x="370655" y="313635"/>
            <a:ext cx="11235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yriad Pro" panose="020B0503030403020204" pitchFamily="34" charset="0"/>
                <a:ea typeface="+mn-ea"/>
                <a:cs typeface="+mn-cs"/>
              </a:rPr>
              <a:t>FİZİKSEL TEHLİKELER VE İLİŞKİLİ RİSKLER</a:t>
            </a:r>
          </a:p>
        </p:txBody>
      </p:sp>
      <p:sp>
        <p:nvSpPr>
          <p:cNvPr id="2" name="Rectangle 1">
            <a:extLst>
              <a:ext uri="{FF2B5EF4-FFF2-40B4-BE49-F238E27FC236}">
                <a16:creationId xmlns:a16="http://schemas.microsoft.com/office/drawing/2014/main" id="{C01D8E0B-1A8B-4B09-BDEB-F0E10DEAB427}"/>
              </a:ext>
            </a:extLst>
          </p:cNvPr>
          <p:cNvSpPr>
            <a:spLocks noChangeArrowheads="1"/>
          </p:cNvSpPr>
          <p:nvPr/>
        </p:nvSpPr>
        <p:spPr bwMode="auto">
          <a:xfrm>
            <a:off x="854580" y="2470107"/>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alt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Resim 3">
            <a:extLst>
              <a:ext uri="{FF2B5EF4-FFF2-40B4-BE49-F238E27FC236}">
                <a16:creationId xmlns:a16="http://schemas.microsoft.com/office/drawing/2014/main" id="{693E0263-6153-4CF1-A7B5-FDD33CFE212E}"/>
              </a:ext>
            </a:extLst>
          </p:cNvPr>
          <p:cNvPicPr>
            <a:picLocks noChangeAspect="1"/>
          </p:cNvPicPr>
          <p:nvPr/>
        </p:nvPicPr>
        <p:blipFill>
          <a:blip r:embed="rId3"/>
          <a:stretch>
            <a:fillRect/>
          </a:stretch>
        </p:blipFill>
        <p:spPr>
          <a:xfrm>
            <a:off x="1901199" y="1486991"/>
            <a:ext cx="7953375" cy="4219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5604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9.0.5012"/>
  <p:tag name="SLIDO_PRESENTATION_ID" val="00000000-0000-0000-0000-000000000000"/>
  <p:tag name="SLIDO_EVENT_UUID" val="c7fb180c-edbd-468c-974f-bbff1e008731"/>
  <p:tag name="SLIDO_EVENT_SECTION_UUID" val="a37dcdeb-3df6-4e77-af38-16baca336354"/>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7585</TotalTime>
  <Words>1360</Words>
  <Application>Microsoft Office PowerPoint</Application>
  <PresentationFormat>Geniş ekran</PresentationFormat>
  <Paragraphs>162</Paragraphs>
  <Slides>16</Slides>
  <Notes>13</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16</vt:i4>
      </vt:variant>
    </vt:vector>
  </HeadingPairs>
  <TitlesOfParts>
    <vt:vector size="25" baseType="lpstr">
      <vt:lpstr>Arial</vt:lpstr>
      <vt:lpstr>Calibri</vt:lpstr>
      <vt:lpstr>inherit</vt:lpstr>
      <vt:lpstr>Myriad Pro</vt:lpstr>
      <vt:lpstr>Times New Roman</vt:lpstr>
      <vt:lpstr>Wingdings</vt:lpstr>
      <vt:lpstr>Office Teması</vt:lpstr>
      <vt:lpstr>Özel Tasarım</vt:lpstr>
      <vt:lpstr>2_Özel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DİNLEDİĞİNİZ İÇİN TEŞEKKÜRLER  H.Yaman@ticaret.gov.tr a.kasapcelik@ticaret.gov.tr  Güvenli Ürün Danışma Ofisi  pgd.uludag@ticaret.gov.tr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i.sahin10@ticaret.gov.tr</dc:creator>
  <cp:lastModifiedBy>Ayşenur Kasap Çelik</cp:lastModifiedBy>
  <cp:revision>488</cp:revision>
  <dcterms:created xsi:type="dcterms:W3CDTF">2024-02-20T11:00:27Z</dcterms:created>
  <dcterms:modified xsi:type="dcterms:W3CDTF">2025-07-07T07:57:28Z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1.9.0.5012</vt:lpwstr>
  </property>
  <property fmtid="{D5CDD505-2E9C-101B-9397-08002B2CF9AE}" pid="3" name="geodilabelclass">
    <vt:lpwstr>id_classification_restrictedinternal=65d81f48-df0b-4036-a097-c3ba24027e48</vt:lpwstr>
  </property>
  <property fmtid="{D5CDD505-2E9C-101B-9397-08002B2CF9AE}" pid="4" name="geodilabeluser">
    <vt:lpwstr>user=59503456142</vt:lpwstr>
  </property>
  <property fmtid="{D5CDD505-2E9C-101B-9397-08002B2CF9AE}" pid="5" name="geodilabeltime">
    <vt:lpwstr>datetime=2024-03-14T14:16:57.571Z</vt:lpwstr>
  </property>
</Properties>
</file>