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1"/>
  </p:notesMasterIdLst>
  <p:sldIdLst>
    <p:sldId id="256" r:id="rId4"/>
    <p:sldId id="410" r:id="rId5"/>
    <p:sldId id="1434" r:id="rId6"/>
    <p:sldId id="1435" r:id="rId7"/>
    <p:sldId id="1436" r:id="rId8"/>
    <p:sldId id="1437" r:id="rId9"/>
    <p:sldId id="1438" r:id="rId10"/>
    <p:sldId id="1439" r:id="rId11"/>
    <p:sldId id="1440" r:id="rId12"/>
    <p:sldId id="1441" r:id="rId13"/>
    <p:sldId id="1442" r:id="rId14"/>
    <p:sldId id="1443" r:id="rId15"/>
    <p:sldId id="1444" r:id="rId16"/>
    <p:sldId id="1447" r:id="rId17"/>
    <p:sldId id="1445" r:id="rId18"/>
    <p:sldId id="1446" r:id="rId19"/>
    <p:sldId id="1448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41" autoAdjust="0"/>
  </p:normalViewPr>
  <p:slideViewPr>
    <p:cSldViewPr snapToGrid="0">
      <p:cViewPr varScale="1">
        <p:scale>
          <a:sx n="101" d="100"/>
          <a:sy n="101" d="100"/>
        </p:scale>
        <p:origin x="9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111FA-B1AD-43BE-81D0-F0985D25DEE8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BBCD-E244-4D0F-B503-6C1658B46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7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49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1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42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957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692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09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0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80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642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41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86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94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0A2FF-9380-4CFC-9D06-72E04B90583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24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58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8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617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04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17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yriad Pro" panose="020B0503030403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9020802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1E12DF94-7B07-456D-B184-D7BA0A32E64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416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91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0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0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00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66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6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991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61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3293-F556-4C02-9684-C8FC7DF96927}" type="datetimeFigureOut">
              <a:rPr lang="tr-TR" smtClean="0"/>
              <a:t>07.07.2025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5E6C0-B0E9-46B8-B126-3A6E7FE786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8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C07C6EC4-3B7C-4AAF-8E0C-A2353C4E0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pic>
        <p:nvPicPr>
          <p:cNvPr id="10" name="Picture 4" descr="Untitled-1.png">
            <a:extLst>
              <a:ext uri="{FF2B5EF4-FFF2-40B4-BE49-F238E27FC236}">
                <a16:creationId xmlns:a16="http://schemas.microsoft.com/office/drawing/2014/main" id="{3624C159-4497-4EC4-9D96-6DCBB9D22E62}"/>
              </a:ext>
            </a:extLst>
          </p:cNvPr>
          <p:cNvPicPr/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58" y="1225111"/>
            <a:ext cx="4079681" cy="12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4463805C-3E5F-444A-A5E3-0A3573B82D40}"/>
              </a:ext>
            </a:extLst>
          </p:cNvPr>
          <p:cNvSpPr/>
          <p:nvPr userDrawn="1"/>
        </p:nvSpPr>
        <p:spPr>
          <a:xfrm>
            <a:off x="0" y="6344877"/>
            <a:ext cx="12192000" cy="513124"/>
          </a:xfrm>
          <a:prstGeom prst="rect">
            <a:avLst/>
          </a:prstGeom>
          <a:solidFill>
            <a:srgbClr val="A00000"/>
          </a:solidFill>
          <a:ln>
            <a:solidFill>
              <a:srgbClr val="00206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Picture 4" descr="Untitled-1.png">
            <a:extLst>
              <a:ext uri="{FF2B5EF4-FFF2-40B4-BE49-F238E27FC236}">
                <a16:creationId xmlns:a16="http://schemas.microsoft.com/office/drawing/2014/main" id="{A3EB46D3-59A0-4B9C-9D12-4C7201815D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5" y="6409070"/>
            <a:ext cx="1260000" cy="384737"/>
          </a:xfrm>
          <a:prstGeom prst="rect">
            <a:avLst/>
          </a:prstGeom>
        </p:spPr>
      </p:pic>
      <p:sp>
        <p:nvSpPr>
          <p:cNvPr id="10" name="Slayt Numarası Yer Tutucusu 28">
            <a:extLst>
              <a:ext uri="{FF2B5EF4-FFF2-40B4-BE49-F238E27FC236}">
                <a16:creationId xmlns:a16="http://schemas.microsoft.com/office/drawing/2014/main" id="{EF9800E3-EC07-4061-B0F9-A25212AD7AF2}"/>
              </a:ext>
            </a:extLst>
          </p:cNvPr>
          <p:cNvSpPr txBox="1">
            <a:spLocks/>
          </p:cNvSpPr>
          <p:nvPr userDrawn="1"/>
        </p:nvSpPr>
        <p:spPr>
          <a:xfrm>
            <a:off x="11546378" y="6344877"/>
            <a:ext cx="645622" cy="448930"/>
          </a:xfrm>
          <a:prstGeom prst="round2Same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5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AD0B75C-477E-4714-9A4F-77F103CE4D56}"/>
              </a:ext>
            </a:extLst>
          </p:cNvPr>
          <p:cNvSpPr/>
          <p:nvPr/>
        </p:nvSpPr>
        <p:spPr>
          <a:xfrm>
            <a:off x="2094095" y="3085883"/>
            <a:ext cx="862229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Uludağ Gümrük ve Dış Ticaret Bölge Müdürlüğü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Bursa Ürün Güvenliği Denetimleri Grup Başkanlığı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800" b="1" dirty="0">
              <a:solidFill>
                <a:prstClr val="white"/>
              </a:solidFill>
              <a:latin typeface="Myriad Pro" panose="020B0503030403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Hakan YAMAN- Ticaret Denetmeni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>
                <a:solidFill>
                  <a:prstClr val="white"/>
                </a:solidFill>
                <a:latin typeface="Myriad Pro" panose="020B0503030403020204" pitchFamily="34" charset="0"/>
              </a:rPr>
              <a:t>Ayşenur KASAP ÇELİK- Ticaret Denetmen Yrd.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7403B915-7D7F-487F-B2FA-1D93883DC6F1}"/>
              </a:ext>
            </a:extLst>
          </p:cNvPr>
          <p:cNvSpPr/>
          <p:nvPr/>
        </p:nvSpPr>
        <p:spPr>
          <a:xfrm>
            <a:off x="5408953" y="5914503"/>
            <a:ext cx="1537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07.07.2025</a:t>
            </a:r>
          </a:p>
        </p:txBody>
      </p:sp>
    </p:spTree>
    <p:extLst>
      <p:ext uri="{BB962C8B-B14F-4D97-AF65-F5344CB8AC3E}">
        <p14:creationId xmlns:p14="http://schemas.microsoft.com/office/powerpoint/2010/main" val="25990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FFFF"/>
                </a:solidFill>
              </a:rPr>
              <a:t>NİKEL VE BİLEŞİKLERİ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01265"/>
              </p:ext>
            </p:extLst>
          </p:nvPr>
        </p:nvGraphicFramePr>
        <p:xfrm>
          <a:off x="370655" y="1298854"/>
          <a:ext cx="11550996" cy="498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0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142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88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sz="15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500" b="1" dirty="0"/>
                        <a:t>Nikel</a:t>
                      </a:r>
                      <a:r>
                        <a:rPr lang="tr-TR" sz="1500" b="1" dirty="0"/>
                        <a:t> (</a:t>
                      </a:r>
                      <a:r>
                        <a:rPr lang="es-ES" sz="1500" b="1" dirty="0"/>
                        <a:t>CAS No. 7440-02-0</a:t>
                      </a:r>
                    </a:p>
                    <a:p>
                      <a:pPr algn="l"/>
                      <a:r>
                        <a:rPr lang="tr-TR" sz="1500" b="1" dirty="0"/>
                        <a:t>       </a:t>
                      </a:r>
                      <a:r>
                        <a:rPr lang="es-ES" sz="1500" b="1" dirty="0"/>
                        <a:t>ve bileşikleri</a:t>
                      </a:r>
                      <a:r>
                        <a:rPr lang="tr-TR" sz="1500" b="1" dirty="0"/>
                        <a:t>)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Kulağa ve vücudun diğer kısımlarına delinerek takılan metallerde nikel salınım hızı </a:t>
                      </a:r>
                      <a:r>
                        <a:rPr lang="tr-T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0,2’den (µg/cm2/hafta)</a:t>
                      </a:r>
                      <a:r>
                        <a:rPr lang="tr-TR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Cilt ile doğrudan veya uzun süreli temas eden eşyalardan nikel salınım hızı </a:t>
                      </a:r>
                      <a:r>
                        <a:rPr lang="tr-T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0,5’ten (µg/cm2/hafta) </a:t>
                      </a:r>
                      <a:r>
                        <a:rPr lang="tr-TR" sz="1500" u="sng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fazlaysa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piyasaya arz edilemezler.''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500" dirty="0"/>
                        <a:t>Cilt ile doğrudan ve uzun süreli temas etmesi söz konusu olan eşyalarda örneğin: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Küpe,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Kolye, bilezik ve zincirler, halhal, yüzük,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Kol saati, saat kordonu ve gergi,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Giysilerde çıtçıt, fermuar, gergi ve metal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r-TR" sz="15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220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FFFF"/>
                </a:solidFill>
              </a:rPr>
              <a:t>KADMİYUM VE BİLEŞİKLERİ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05600"/>
              </p:ext>
            </p:extLst>
          </p:nvPr>
        </p:nvGraphicFramePr>
        <p:xfrm>
          <a:off x="370655" y="1298854"/>
          <a:ext cx="11550996" cy="4830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0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299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04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sz="15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/>
                        <a:t>Kadmiyum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tr-TR" sz="1500" b="1" dirty="0"/>
                        <a:t>     (</a:t>
                      </a:r>
                      <a:r>
                        <a:rPr lang="es-ES" sz="1500" b="1" dirty="0"/>
                        <a:t>CAS No 7440-43-9 ve bileşikleri</a:t>
                      </a:r>
                      <a:r>
                        <a:rPr lang="tr-TR" sz="1500" b="1" dirty="0"/>
                        <a:t>)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Metalin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ağırlığının </a:t>
                      </a:r>
                      <a:r>
                        <a:rPr lang="tr-T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 0,01’ine 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eşit veya daha büyük konsantrasyonlarda aşağıdaki eşyalarda yer aldıklarında kullanılamaz veya piyasaya arz edilemezler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Plastik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materyallerden üretilen karışımlar ve eşyalar plastik materyalin ağırlıkça </a:t>
                      </a:r>
                      <a:r>
                        <a:rPr lang="tr-TR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% 0,01’ine 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eşit veya büyük konsantrasyonda (metalik) kadmiyum (</a:t>
                      </a:r>
                      <a:r>
                        <a:rPr lang="tr-TR" sz="15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</a:t>
                      </a: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içeriyorlarsa piyasaya arz edilemezler.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500" dirty="0"/>
                        <a:t>Takı yapımında kullanılan metal boncuk veya diğer metal parçaları;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500" dirty="0"/>
                        <a:t>Aşağıdakiler de dahil olmak üzere; mücevherat veya imitasyon takı eşyaları ve saç aksesuarlarının metal parçaları;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Bilezik, kolye, yüzük,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Kulağa ve vücudunun diğer kısımlarına delinerek takılan takılar,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Kol saati, saat kordonu,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Broş ve manşetlerde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PVC (plastik) oluşan eşya parçaları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8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FFFF"/>
                </a:solidFill>
              </a:rPr>
              <a:t>FOSFORLU ALEV GECİKTİRİCİLER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90256"/>
              </p:ext>
            </p:extLst>
          </p:nvPr>
        </p:nvGraphicFramePr>
        <p:xfrm>
          <a:off x="370655" y="1298854"/>
          <a:ext cx="11550996" cy="498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0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142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88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sz="15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 err="1"/>
                        <a:t>Tris</a:t>
                      </a:r>
                      <a:r>
                        <a:rPr lang="tr-TR" sz="1500" b="1" dirty="0"/>
                        <a:t> (2,3 </a:t>
                      </a:r>
                      <a:r>
                        <a:rPr lang="tr-TR" sz="1500" b="1" dirty="0" err="1"/>
                        <a:t>dibromopropil</a:t>
                      </a:r>
                      <a:r>
                        <a:rPr lang="tr-TR" sz="1500" b="1" dirty="0"/>
                        <a:t>) fosfat CAS No 126-72-7,</a:t>
                      </a:r>
                    </a:p>
                    <a:p>
                      <a:pPr algn="l"/>
                      <a:endParaRPr lang="tr-TR" sz="15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500" b="1" dirty="0"/>
                        <a:t>Tris (</a:t>
                      </a:r>
                      <a:r>
                        <a:rPr lang="fr-FR" sz="1500" b="1" dirty="0" err="1"/>
                        <a:t>aziridinil</a:t>
                      </a:r>
                      <a:r>
                        <a:rPr lang="fr-FR" sz="1500" b="1" dirty="0"/>
                        <a:t>)-</a:t>
                      </a:r>
                      <a:r>
                        <a:rPr lang="fr-FR" sz="1500" b="1" dirty="0" err="1"/>
                        <a:t>fosfinoksit</a:t>
                      </a:r>
                      <a:endParaRPr lang="fr-FR" sz="1500" b="1" dirty="0"/>
                    </a:p>
                    <a:p>
                      <a:pPr algn="l"/>
                      <a:r>
                        <a:rPr lang="tr-TR" sz="1500" b="1" dirty="0"/>
                        <a:t>       </a:t>
                      </a:r>
                      <a:r>
                        <a:rPr lang="fr-FR" sz="1500" b="1" dirty="0"/>
                        <a:t>(CAS No 545-55-1)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Cilt ile temas eden giysi, çarşaf, çamaşır ve iç çamaşırı gibi tekstil eşyalarında kullanılamaz ve bu eşyalar piyasaya arz edilemez.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Tekstil eşyaları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46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FFFF"/>
                </a:solidFill>
              </a:rPr>
              <a:t>BROMLU ALEV GECİKTİRİCİLER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405263"/>
              </p:ext>
            </p:extLst>
          </p:nvPr>
        </p:nvGraphicFramePr>
        <p:xfrm>
          <a:off x="370655" y="1298854"/>
          <a:ext cx="11550996" cy="498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0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142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88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sz="15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 err="1"/>
                        <a:t>Polibromobifeniller</a:t>
                      </a:r>
                      <a:r>
                        <a:rPr lang="tr-TR" sz="1500" b="1" dirty="0"/>
                        <a:t> (PBB)</a:t>
                      </a:r>
                    </a:p>
                    <a:p>
                      <a:pPr algn="l"/>
                      <a:r>
                        <a:rPr lang="tr-TR" sz="1500" b="1" dirty="0"/>
                        <a:t>       (CAS No 59536-65-1)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tr-TR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tr-TR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Cilt ile temas eden giysi, çarşaf, çamaşır ve iç çamaşırı gibi tekstil eşyalarında kullanılamaz ve bu eşyalar piyasaya arz edilemez.''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Tekstil eşyaları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85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ÖRNEK TEST RAPORU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1C593DB-B714-E627-6874-12253E379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62" y="1525524"/>
            <a:ext cx="5850895" cy="461272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6BAB441-3D64-72BA-07BF-D0DE76F2F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021" y="1218336"/>
            <a:ext cx="4137434" cy="10906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647DD949-B447-1F87-2E29-EA4A2C2D9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021" y="2362671"/>
            <a:ext cx="4137434" cy="10906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1856796E-5D53-984B-D74D-C8FEF77FD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022" y="3507006"/>
            <a:ext cx="4137433" cy="11646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" name="Ok: Sağ 29">
            <a:extLst>
              <a:ext uri="{FF2B5EF4-FFF2-40B4-BE49-F238E27FC236}">
                <a16:creationId xmlns:a16="http://schemas.microsoft.com/office/drawing/2014/main" id="{157607B3-40B5-4F96-24F4-C0AA9736F83F}"/>
              </a:ext>
            </a:extLst>
          </p:cNvPr>
          <p:cNvSpPr/>
          <p:nvPr/>
        </p:nvSpPr>
        <p:spPr>
          <a:xfrm>
            <a:off x="6397355" y="3244374"/>
            <a:ext cx="613468" cy="5453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18775E5-3C9F-1675-25C9-45C4C8D02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022" y="4725342"/>
            <a:ext cx="4137433" cy="15939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096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SORULAR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Yuvarlatılmış Dikdörtgen 5">
            <a:extLst>
              <a:ext uri="{FF2B5EF4-FFF2-40B4-BE49-F238E27FC236}">
                <a16:creationId xmlns:a16="http://schemas.microsoft.com/office/drawing/2014/main" id="{2EE27F1B-83B8-443F-AA10-811171FC5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13" y="2026157"/>
            <a:ext cx="11038373" cy="1127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 ?: 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İmalat yaptığım ürünlerin kumaşını dışardan alıyorum. Aynı şekilde kullandığım aksesuarları da aksesuarcıdan alıyorum. Kumaşta veya aksesuarda çıkan bir kimyasaldan üretici olarak ben mi sorumluyum?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Yuvarlatılmış Dikdörtgen 5">
            <a:extLst>
              <a:ext uri="{FF2B5EF4-FFF2-40B4-BE49-F238E27FC236}">
                <a16:creationId xmlns:a16="http://schemas.microsoft.com/office/drawing/2014/main" id="{9287D3F5-8EF2-482C-A966-DD1C5105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14" y="3704168"/>
            <a:ext cx="11038373" cy="1305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Cevap: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7223 sayılı Ürün Güvenliği ve Teknik Düzenlemeler Kanunda 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İmalatçı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tr-TR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Ürünü imal ederek veya ürünün tasarımını veya imalatını yaptırarak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kendi isim veya ticari markası</a:t>
            </a:r>
            <a:r>
              <a:rPr lang="tr-T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ile piyasaya arz eden gerçek veya tüzel kişi’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olarak tanımlanır. Bu nedenle, nihai üründen sorumlu kişi imalatçıdır.</a:t>
            </a:r>
            <a:endParaRPr lang="tr-TR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SORULAR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Yuvarlatılmış Dikdörtgen 5">
            <a:extLst>
              <a:ext uri="{FF2B5EF4-FFF2-40B4-BE49-F238E27FC236}">
                <a16:creationId xmlns:a16="http://schemas.microsoft.com/office/drawing/2014/main" id="{2EE27F1B-83B8-443F-AA10-811171FC5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14" y="2053318"/>
            <a:ext cx="11038373" cy="9737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 ?: </a:t>
            </a:r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Kullandığım aksesuarların içindeki kimyasalların güvenli olup olmadığı hakkında nasıl bilgi sahibi olabilirim? Bu aksesuarları tedarik ederken dikkat edilmesi gerekenler hususlar nelerdir?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Yuvarlatılmış Dikdörtgen 5">
            <a:extLst>
              <a:ext uri="{FF2B5EF4-FFF2-40B4-BE49-F238E27FC236}">
                <a16:creationId xmlns:a16="http://schemas.microsoft.com/office/drawing/2014/main" id="{9287D3F5-8EF2-482C-A966-DD1C5105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14" y="3704168"/>
            <a:ext cx="11038373" cy="11122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Cevap: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Aksesuarları satın aldığınız firmalardan, satın aldığınız aksesuarlara ait kimyasal test raporlarının olup olmadığını sormanız gerekir. Testleri yapılmış, güvenli olan aksesuarlar tercih edilmelidir.</a:t>
            </a:r>
          </a:p>
        </p:txBody>
      </p:sp>
    </p:spTree>
    <p:extLst>
      <p:ext uri="{BB962C8B-B14F-4D97-AF65-F5344CB8AC3E}">
        <p14:creationId xmlns:p14="http://schemas.microsoft.com/office/powerpoint/2010/main" val="10084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>
            <a:extLst>
              <a:ext uri="{FF2B5EF4-FFF2-40B4-BE49-F238E27FC236}">
                <a16:creationId xmlns:a16="http://schemas.microsoft.com/office/drawing/2014/main" id="{A054E852-C777-140B-EE0E-8A5A12D84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2401"/>
            <a:ext cx="9734551" cy="5791200"/>
          </a:xfrm>
        </p:spPr>
        <p:txBody>
          <a:bodyPr/>
          <a:lstStyle/>
          <a:p>
            <a:br>
              <a:rPr lang="tr-TR" b="1" dirty="0">
                <a:solidFill>
                  <a:srgbClr val="C00000"/>
                </a:solidFill>
              </a:rPr>
            </a:br>
            <a:r>
              <a:rPr lang="tr-TR" sz="6000" b="1" dirty="0">
                <a:solidFill>
                  <a:srgbClr val="C00000"/>
                </a:solidFill>
              </a:rPr>
              <a:t>DİNLEDİĞİNİZ İÇİN TEŞEKKÜRLER</a:t>
            </a:r>
            <a:br>
              <a:rPr lang="tr-TR" sz="6000" b="1" dirty="0">
                <a:solidFill>
                  <a:srgbClr val="C00000"/>
                </a:solidFill>
              </a:rPr>
            </a:br>
            <a:br>
              <a:rPr lang="tr-TR" b="1" dirty="0">
                <a:solidFill>
                  <a:srgbClr val="C00000"/>
                </a:solidFill>
              </a:rPr>
            </a:br>
            <a:r>
              <a:rPr lang="tr-TR" sz="2800" b="1" dirty="0"/>
              <a:t>H.Yaman@ticaret.gov.tr</a:t>
            </a:r>
            <a:br>
              <a:rPr lang="tr-TR" sz="2800" b="1" dirty="0"/>
            </a:br>
            <a:r>
              <a:rPr lang="tr-TR" sz="2800" b="1" dirty="0"/>
              <a:t>a.kasapcelik@ticaret.gov.tr</a:t>
            </a:r>
            <a:br>
              <a:rPr lang="tr-TR" sz="2800" b="1" dirty="0"/>
            </a:br>
            <a:br>
              <a:rPr lang="tr-TR" b="1" dirty="0">
                <a:solidFill>
                  <a:srgbClr val="C00000"/>
                </a:solidFill>
              </a:rPr>
            </a:br>
            <a:r>
              <a:rPr lang="tr-TR" sz="4000" b="1" dirty="0">
                <a:solidFill>
                  <a:srgbClr val="C00000"/>
                </a:solidFill>
              </a:rPr>
              <a:t>Güvenli Ürün Danışma Ofisi</a:t>
            </a:r>
            <a:br>
              <a:rPr lang="tr-TR" sz="4000" b="1" dirty="0">
                <a:solidFill>
                  <a:srgbClr val="C00000"/>
                </a:solidFill>
              </a:rPr>
            </a:br>
            <a:br>
              <a:rPr lang="tr-TR" sz="4000" b="1" dirty="0">
                <a:solidFill>
                  <a:srgbClr val="C00000"/>
                </a:solidFill>
              </a:rPr>
            </a:br>
            <a:r>
              <a:rPr lang="tr-TR" sz="2800" b="1" dirty="0"/>
              <a:t>pgd.uludag@ticaret.gov.tr</a:t>
            </a:r>
          </a:p>
        </p:txBody>
      </p:sp>
    </p:spTree>
    <p:extLst>
      <p:ext uri="{BB962C8B-B14F-4D97-AF65-F5344CB8AC3E}">
        <p14:creationId xmlns:p14="http://schemas.microsoft.com/office/powerpoint/2010/main" val="424099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Yuvarlatılmış Dikdörtgen 4"/>
          <p:cNvSpPr/>
          <p:nvPr/>
        </p:nvSpPr>
        <p:spPr>
          <a:xfrm>
            <a:off x="291829" y="1015550"/>
            <a:ext cx="11630540" cy="53927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Yuvarlatılmış Dikdörtgen 5"/>
          <p:cNvSpPr>
            <a:spLocks noChangeArrowheads="1"/>
          </p:cNvSpPr>
          <p:nvPr/>
        </p:nvSpPr>
        <p:spPr bwMode="auto">
          <a:xfrm>
            <a:off x="3446620" y="3006056"/>
            <a:ext cx="6650554" cy="2255240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Kimyasalların Kaydı, Değerlendirilmesi, İzni 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Kısıtlanması Hakkında Yönetmelik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(KKDİK)</a:t>
            </a:r>
          </a:p>
        </p:txBody>
      </p:sp>
      <p:pic>
        <p:nvPicPr>
          <p:cNvPr id="10" name="Picture 4" descr="İ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52"/>
          <a:stretch/>
        </p:blipFill>
        <p:spPr bwMode="auto">
          <a:xfrm>
            <a:off x="1188322" y="2518006"/>
            <a:ext cx="1610328" cy="143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yoyo animasyon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2"/>
          <a:stretch/>
        </p:blipFill>
        <p:spPr bwMode="auto">
          <a:xfrm>
            <a:off x="2798650" y="678781"/>
            <a:ext cx="1611225" cy="14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İlgili resi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11072"/>
          <a:stretch/>
        </p:blipFill>
        <p:spPr bwMode="auto">
          <a:xfrm>
            <a:off x="11098" y="4304666"/>
            <a:ext cx="1610328" cy="151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Yuvarlatılmış Dikdörtgen 5">
            <a:extLst>
              <a:ext uri="{FF2B5EF4-FFF2-40B4-BE49-F238E27FC236}">
                <a16:creationId xmlns:a16="http://schemas.microsoft.com/office/drawing/2014/main" id="{C6BA2E77-6527-4CFC-960C-591CE5A78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351" y="1615643"/>
            <a:ext cx="4209255" cy="902363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32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</p:spTree>
    <p:extLst>
      <p:ext uri="{BB962C8B-B14F-4D97-AF65-F5344CB8AC3E}">
        <p14:creationId xmlns:p14="http://schemas.microsoft.com/office/powerpoint/2010/main" val="222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71F168B-203B-4619-B438-EFCF0FFEB8A3}"/>
              </a:ext>
            </a:extLst>
          </p:cNvPr>
          <p:cNvSpPr/>
          <p:nvPr/>
        </p:nvSpPr>
        <p:spPr>
          <a:xfrm>
            <a:off x="370655" y="1565023"/>
            <a:ext cx="109041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tr-TR" alt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Bu yönetmelik, tekstil</a:t>
            </a:r>
            <a:r>
              <a:rPr lang="tr-TR" altLang="tr-TR" sz="1600" dirty="0">
                <a:solidFill>
                  <a:srgbClr val="1F1F1F"/>
                </a:solidFill>
                <a:latin typeface="inherit"/>
              </a:rPr>
              <a:t> ve</a:t>
            </a:r>
            <a:r>
              <a:rPr kumimoji="0" lang="tr-TR" altLang="tr-TR" sz="16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deriden oluşan eşyalarda bazı kimyasal maddelerin kullanımı sınırlandırılmıştır. İmalatçılar bu kısıtlama</a:t>
            </a:r>
            <a:r>
              <a:rPr lang="tr-TR" sz="1600" dirty="0"/>
              <a:t> koşullarına aykırı olarak ürünleri imal edilemez, piyasaya arz edilemez veya kullanılamazlar. Özellikle çocuk sağlığına ve güvenliğine uygun ürünlerin piyasaya arz edilmesi gerekmektedir.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r-TR" sz="1600" dirty="0"/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tr-TR" sz="1600" dirty="0"/>
              <a:t>Bu yönetmelik kapsamında Ek-17 de kısıtlama yapılan kimyasal maddeler belirtilmiştir. Bu kısıtlamalara göre nihai veya hammadde şeklindeki ürünlerin kimyasal testleri yapılmaktadır. Şimdi tekstil ve deri grubuna giren kimyasal madde sınırlamalarına bakalım:</a:t>
            </a:r>
            <a:endParaRPr kumimoji="0" lang="tr-TR" altLang="tr-TR" sz="1600" b="0" i="0" u="none" strike="noStrike" kern="1200" cap="none" spc="0" normalizeH="0" baseline="0" noProof="0" dirty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KKDİK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29196A10-BFB5-4E51-9D6B-10F3454AB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1" y="3332082"/>
            <a:ext cx="1075127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3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AZO BOYAR MADDELER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81025"/>
              </p:ext>
            </p:extLst>
          </p:nvPr>
        </p:nvGraphicFramePr>
        <p:xfrm>
          <a:off x="370656" y="1562101"/>
          <a:ext cx="11550996" cy="459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00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/>
                        <a:t>AZORENKLENDİRİCİLER ve AZOBOYARMADDELER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İnsan cildi veya ağız boşluğuyla doğrudan veya uzun süreli temas edebilen tekstil ve deri ürünler, bir veya daha fazla </a:t>
                      </a:r>
                      <a:r>
                        <a:rPr lang="tr-TR" sz="1500" dirty="0" err="1"/>
                        <a:t>azo</a:t>
                      </a:r>
                      <a:r>
                        <a:rPr lang="tr-TR" sz="1500" dirty="0"/>
                        <a:t> grubunun indirgenmesiyle ayrılan, Ek-2’de yer alan aromatik aminlerin bir veya daha fazlası tespit edilebilen nihai ürünlerde veya bunların boyalı kısımlarında </a:t>
                      </a:r>
                      <a:r>
                        <a:rPr lang="tr-TR" sz="1800" b="0" u="sng" dirty="0">
                          <a:solidFill>
                            <a:srgbClr val="FF0000"/>
                          </a:solidFill>
                        </a:rPr>
                        <a:t>30 mg/kg’ın(ağırlıkça %0,003)</a:t>
                      </a:r>
                      <a:r>
                        <a:rPr lang="tr-TR" sz="1500" b="0" dirty="0"/>
                        <a:t> </a:t>
                      </a:r>
                      <a:r>
                        <a:rPr lang="tr-TR" sz="1500" dirty="0"/>
                        <a:t>üzerinde </a:t>
                      </a:r>
                      <a:r>
                        <a:rPr lang="tr-TR" sz="1800" b="0" u="sng" dirty="0" err="1">
                          <a:solidFill>
                            <a:srgbClr val="FF0000"/>
                          </a:solidFill>
                        </a:rPr>
                        <a:t>Azoboyar</a:t>
                      </a:r>
                      <a:r>
                        <a:rPr lang="tr-TR" sz="1500" dirty="0"/>
                        <a:t> içermeleri halinde piyasaya arz edilemez.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Giyim eşyaları, yatak, havlu, postiş, peruk, şapka, bebek bezi, diğer sıhhi materyaller, uyku tulumları,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b) Ayakkabı, eldiven, kol saati kayışı, el çantası, cüzdan/çanta, evrak çantası, sandalye örtüsü, boyuna takılan para çantası,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 c) Tekstil ya da deri oyuncaklar ve tekstil ve deri kumaş içeren oyuncaklar,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ç) Nihai kullanıcının kullanımına yönelik iplik ve kumaş.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33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ORGANOKALAY BİLEŞİKLERİ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45131"/>
              </p:ext>
            </p:extLst>
          </p:nvPr>
        </p:nvGraphicFramePr>
        <p:xfrm>
          <a:off x="370655" y="1562101"/>
          <a:ext cx="11550996" cy="444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559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336">
                <a:tc>
                  <a:txBody>
                    <a:bodyPr/>
                    <a:lstStyle/>
                    <a:p>
                      <a:pPr algn="l"/>
                      <a:endParaRPr lang="tr-TR" sz="15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tr-TR" sz="1500" b="1" dirty="0"/>
                        <a:t>ORGANOKALAY BİLEŞİKLERİ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tr-TR" sz="1500" b="1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 err="1"/>
                        <a:t>Dibütilkalay</a:t>
                      </a:r>
                      <a:r>
                        <a:rPr lang="tr-TR" sz="1500" dirty="0"/>
                        <a:t> (DBK) bileşikleri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 err="1"/>
                        <a:t>Dioktilkalay</a:t>
                      </a:r>
                      <a:r>
                        <a:rPr lang="tr-TR" sz="1500" dirty="0"/>
                        <a:t>     (DOK) bileşikleri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 err="1"/>
                        <a:t>Tribütilkalay</a:t>
                      </a:r>
                      <a:r>
                        <a:rPr lang="tr-TR" sz="1500" dirty="0"/>
                        <a:t> (TBK) bileşikleri)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Eşyalarda veya parçalarında ağırlıkça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‘kalay’</a:t>
                      </a:r>
                      <a:r>
                        <a:rPr lang="tr-TR" sz="1800" b="1" dirty="0"/>
                        <a:t> </a:t>
                      </a:r>
                      <a:r>
                        <a:rPr lang="tr-TR" sz="1500" dirty="0"/>
                        <a:t>içeriği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% 0,1’den </a:t>
                      </a:r>
                      <a:r>
                        <a:rPr lang="tr-TR" sz="1500" dirty="0"/>
                        <a:t>daha fazla konsantrasyonda kullanılamazlar.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>
                          <a:solidFill>
                            <a:srgbClr val="FF0000"/>
                          </a:solidFill>
                        </a:rPr>
                        <a:t>Cilt ile temas etmesi amaçlanan tekstil eşyaları,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b="1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Eldiven,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Ayakkabı veya cilt ile temas eden ayakkabı parçaları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Duvar ve zemin kaplamaları,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Çocuk bakım ürünleri,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Kadın hijyen ürünleri,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Çocuk bezleri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3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FFFF"/>
                </a:solidFill>
              </a:rPr>
              <a:t>NONİL FENOLETOKSİLATLAR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94858"/>
              </p:ext>
            </p:extLst>
          </p:nvPr>
        </p:nvGraphicFramePr>
        <p:xfrm>
          <a:off x="370655" y="1562101"/>
          <a:ext cx="11550996" cy="459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005">
                <a:tc>
                  <a:txBody>
                    <a:bodyPr/>
                    <a:lstStyle/>
                    <a:p>
                      <a:pPr algn="just"/>
                      <a:endParaRPr lang="tr-TR" sz="15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500" b="1" dirty="0"/>
                        <a:t>Nonil </a:t>
                      </a:r>
                      <a:r>
                        <a:rPr lang="tr-TR" sz="1500" b="1" dirty="0"/>
                        <a:t>F</a:t>
                      </a:r>
                      <a:r>
                        <a:rPr lang="pt-BR" sz="1500" b="1" dirty="0"/>
                        <a:t>enoletoksilatlar (NPE)</a:t>
                      </a:r>
                    </a:p>
                    <a:p>
                      <a:pPr algn="just"/>
                      <a:r>
                        <a:rPr lang="tr-TR" sz="1500" b="1" dirty="0"/>
                        <a:t>       </a:t>
                      </a:r>
                      <a:r>
                        <a:rPr lang="pt-BR" sz="1500" b="1" dirty="0"/>
                        <a:t>(C2H4O)Nc15h24o</a:t>
                      </a:r>
                      <a:endParaRPr lang="tr-T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tr-TR" sz="15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Su ile yıkanabilir tekstil eşyalarda, eşyanın her bir parçasında veya eşyanın kendisinde ağırlıkça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% 0,01’e </a:t>
                      </a:r>
                      <a:r>
                        <a:rPr lang="tr-TR" sz="1500" dirty="0"/>
                        <a:t>eşit veya daha yüksek konsantrasyonlarda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NPE</a:t>
                      </a:r>
                      <a:r>
                        <a:rPr lang="tr-TR" sz="1500" dirty="0"/>
                        <a:t> bulunuyorsa bu eşyalar piyasaya arz edilemez.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Tekstil eşyalarda (giyim, aksesuar, iç giyim, elyaf (</a:t>
                      </a:r>
                      <a:r>
                        <a:rPr lang="tr-TR" sz="1500" dirty="0" err="1"/>
                        <a:t>fibres</a:t>
                      </a:r>
                      <a:r>
                        <a:rPr lang="tr-TR" sz="1500" dirty="0"/>
                        <a:t>), iplikler, kumaş ve dokumalar gibi ağırlıkça en az %80’i  tekstil liflerinden oluşan herhangi bir bitmemiş, yarı-bitmiş ve bitmiş ürün) anlamına gelmektedir.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51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FFFF"/>
                </a:solidFill>
              </a:rPr>
              <a:t>KROM VI BİLEŞİKLERİ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13115"/>
              </p:ext>
            </p:extLst>
          </p:nvPr>
        </p:nvGraphicFramePr>
        <p:xfrm>
          <a:off x="370655" y="1562101"/>
          <a:ext cx="11550996" cy="459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005">
                <a:tc>
                  <a:txBody>
                    <a:bodyPr/>
                    <a:lstStyle/>
                    <a:p>
                      <a:pPr algn="l"/>
                      <a:endParaRPr lang="tr-TR" sz="15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500" b="1" dirty="0"/>
                        <a:t>Krom VI bileşikleri</a:t>
                      </a:r>
                      <a:endParaRPr lang="tr-T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Cilt ile temas eden deri parçası içeren eşyalar, içeriğindeki deri parçası; deri parçasının toplam kuru ağırlığından </a:t>
                      </a:r>
                      <a:r>
                        <a:rPr lang="tr-TR" sz="1800" b="0" dirty="0">
                          <a:solidFill>
                            <a:srgbClr val="FF0000"/>
                          </a:solidFill>
                        </a:rPr>
                        <a:t>3 mg/kg (ağırlıkça % 0,0003)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500" dirty="0"/>
                        <a:t>ya da daha fazla konsantrasyonlarda </a:t>
                      </a:r>
                      <a:r>
                        <a:rPr lang="tr-TR" sz="1800" b="0" dirty="0">
                          <a:solidFill>
                            <a:srgbClr val="FF0000"/>
                          </a:solidFill>
                        </a:rPr>
                        <a:t>krom VI </a:t>
                      </a:r>
                      <a:r>
                        <a:rPr lang="tr-TR" sz="1500" dirty="0"/>
                        <a:t>içeriyorsa piyasaya arz edilemez.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Cilt ile temas eden deri parçası içeren eşyalar, içeriğindeki deri parçası.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60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FFFF"/>
                </a:solidFill>
              </a:rPr>
              <a:t>POLİSİKLİK-AROMATİK HİDROKARBONLAR (PAH)</a:t>
            </a:r>
            <a:endParaRPr kumimoji="0" lang="tr-T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684852"/>
              </p:ext>
            </p:extLst>
          </p:nvPr>
        </p:nvGraphicFramePr>
        <p:xfrm>
          <a:off x="370655" y="1562101"/>
          <a:ext cx="11550996" cy="459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0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849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4005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sz="15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t-BR" sz="1500" b="1" dirty="0"/>
                        <a:t>Polisiklik-</a:t>
                      </a:r>
                      <a:r>
                        <a:rPr lang="tr-TR" sz="1500" b="1" dirty="0"/>
                        <a:t>A</a:t>
                      </a:r>
                      <a:r>
                        <a:rPr lang="pt-BR" sz="1500" b="1" dirty="0"/>
                        <a:t>romatik </a:t>
                      </a:r>
                      <a:r>
                        <a:rPr lang="tr-TR" sz="1500" b="1" dirty="0"/>
                        <a:t>H</a:t>
                      </a:r>
                      <a:r>
                        <a:rPr lang="pt-BR" sz="1500" b="1" dirty="0"/>
                        <a:t>idrokarbonlar (PAH)</a:t>
                      </a:r>
                      <a:endParaRPr lang="tr-TR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Bu girdide listelenen </a:t>
                      </a:r>
                      <a:r>
                        <a:rPr lang="tr-TR" sz="1500" dirty="0" err="1"/>
                        <a:t>PAH’lardan</a:t>
                      </a:r>
                      <a:r>
                        <a:rPr lang="tr-TR" sz="1500" dirty="0"/>
                        <a:t> herhangi birini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1 mg/kg’dan</a:t>
                      </a:r>
                      <a:r>
                        <a:rPr lang="tr-TR" sz="15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500" dirty="0"/>
                        <a:t>(bu bileşenin ağırlıkça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%0,0001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tr-TR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500" dirty="0"/>
                        <a:t>daha fazla içeren aşağıda bazıları sıralanan </a:t>
                      </a:r>
                      <a:r>
                        <a:rPr lang="tr-TR" sz="1800" b="1" dirty="0">
                          <a:solidFill>
                            <a:srgbClr val="FF0000"/>
                          </a:solidFill>
                        </a:rPr>
                        <a:t>eşyalar, kauçuk veya plastik</a:t>
                      </a:r>
                      <a:r>
                        <a:rPr lang="tr-TR" sz="15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500" dirty="0"/>
                        <a:t>bileşenlerinin normal veya makul öngörülen kullanım koşullarında insan cildi veya ağız ile sürekli veya kısa süreli tekrarlı direk temasta bulunması durumunda, halka sunulmak üzere piyasaya arz edilemez.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bisikletler, golf sopaları, raket gibi spor malzemeleri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ev aletleri, el arabaları, yürüme destekleri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evsel kullanım için araçlar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giysiler, ayakkabılar, eldivenler, spor kıyafetleri</a:t>
                      </a:r>
                    </a:p>
                    <a:p>
                      <a:pPr marL="0" indent="0">
                        <a:buFont typeface="Courier New" panose="02070309020205020404" pitchFamily="49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kol saati kayışları, bilek bantları, maskeler, saç bantları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5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6766C9C1-2D85-46B0-B0BB-E890699A0606}"/>
              </a:ext>
            </a:extLst>
          </p:cNvPr>
          <p:cNvSpPr txBox="1"/>
          <p:nvPr/>
        </p:nvSpPr>
        <p:spPr>
          <a:xfrm>
            <a:off x="370655" y="849004"/>
            <a:ext cx="11550996" cy="369332"/>
          </a:xfrm>
          <a:prstGeom prst="rect">
            <a:avLst/>
          </a:prstGeom>
          <a:solidFill>
            <a:srgbClr val="A00000"/>
          </a:solidFill>
        </p:spPr>
        <p:txBody>
          <a:bodyPr wrap="square" rtlCol="0">
            <a:spAutoFit/>
          </a:bodyPr>
          <a:lstStyle>
            <a:defPPr>
              <a:defRPr lang="tr-TR"/>
            </a:defPPr>
            <a:lvl1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b="1" kern="0">
                <a:solidFill>
                  <a:schemeClr val="bg1"/>
                </a:solidFill>
                <a:latin typeface="Myriad Pro" panose="020B050303040302020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solidFill>
                  <a:srgbClr val="FFFFFF"/>
                </a:solidFill>
              </a:rPr>
              <a:t>KURŞUN VE BİLEŞİKLERİ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7B57C942-EE1F-4616-8B89-3894050E7D26}"/>
              </a:ext>
            </a:extLst>
          </p:cNvPr>
          <p:cNvSpPr txBox="1"/>
          <p:nvPr/>
        </p:nvSpPr>
        <p:spPr>
          <a:xfrm>
            <a:off x="270349" y="306822"/>
            <a:ext cx="1123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Çocuk Giysilerinde </a:t>
            </a:r>
            <a:r>
              <a:rPr lang="tr-TR" sz="2400" b="1" dirty="0">
                <a:solidFill>
                  <a:srgbClr val="C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Kimyasal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Güvenlik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18F9363-E613-4B4B-8E07-36E1EB28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271DB69-E85C-4CBC-A35E-EC3E1EFAA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032D2E-1BFC-431D-9246-58004036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tr-T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o 9">
            <a:extLst>
              <a:ext uri="{FF2B5EF4-FFF2-40B4-BE49-F238E27FC236}">
                <a16:creationId xmlns:a16="http://schemas.microsoft.com/office/drawing/2014/main" id="{B7A38599-7894-4740-9D9A-5DB8B7353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73225"/>
              </p:ext>
            </p:extLst>
          </p:nvPr>
        </p:nvGraphicFramePr>
        <p:xfrm>
          <a:off x="370655" y="1298854"/>
          <a:ext cx="11550996" cy="498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0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0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0142"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MADDENİN, MADDE GRUBUNUN VEYA KARIŞIMIN 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KISITLAMALAR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500" dirty="0"/>
                        <a:t>ÜRÜNLER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988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tr-TR" sz="15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500" b="1" dirty="0"/>
                        <a:t>Kurşun</a:t>
                      </a:r>
                      <a:r>
                        <a:rPr lang="tr-TR" sz="1500" b="1" dirty="0"/>
                        <a:t> (</a:t>
                      </a:r>
                      <a:r>
                        <a:rPr lang="es-ES" sz="1500" b="1" dirty="0"/>
                        <a:t>CAS No 7439-92-1</a:t>
                      </a:r>
                      <a:r>
                        <a:rPr lang="tr-TR" sz="1500" b="1" dirty="0"/>
                        <a:t>)</a:t>
                      </a:r>
                      <a:endParaRPr lang="es-ES" sz="1500" b="1" dirty="0"/>
                    </a:p>
                    <a:p>
                      <a:pPr algn="l"/>
                      <a:r>
                        <a:rPr lang="tr-TR" sz="1500" b="1" dirty="0"/>
                        <a:t>       </a:t>
                      </a:r>
                      <a:r>
                        <a:rPr lang="es-ES" sz="1500" b="1" dirty="0"/>
                        <a:t>ve </a:t>
                      </a:r>
                      <a:r>
                        <a:rPr lang="tr-TR" sz="1500" b="1" dirty="0"/>
                        <a:t>B</a:t>
                      </a:r>
                      <a:r>
                        <a:rPr lang="es-ES" sz="1500" b="1" dirty="0"/>
                        <a:t>ileşikleri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500" b="1" dirty="0">
                          <a:solidFill>
                            <a:srgbClr val="FF0000"/>
                          </a:solidFill>
                        </a:rPr>
                        <a:t>Kurşun konsantrasyonu</a:t>
                      </a:r>
                      <a:r>
                        <a:rPr lang="tr-TR" sz="15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tr-TR" sz="1500" dirty="0"/>
                        <a:t>eşyalarda ve eşya parçaların normal ve öngörülen kullanımlarında ağırlıkça </a:t>
                      </a:r>
                      <a:r>
                        <a:rPr lang="tr-TR" sz="1500" b="1" dirty="0">
                          <a:solidFill>
                            <a:srgbClr val="FF0000"/>
                          </a:solidFill>
                        </a:rPr>
                        <a:t>% 0,05’e </a:t>
                      </a:r>
                      <a:r>
                        <a:rPr lang="tr-TR" sz="1500" dirty="0"/>
                        <a:t>eşit veya daha yüksek ise halkın kullanımına sunulan ve çocukların ağızlarına alabilecekleri eşyalarda kullanılmaz ve piyasaya arz edilemez.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tr-TR" sz="150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tr-TR" sz="1500" dirty="0"/>
                        <a:t>Halkın kullanımına sunulan ve çocukların ağızlarına alabilecekleri eşyaların veya bunların parçalarının normal ve öngörülen kullanımlarında,  kaplama malzemesi olsun veya olmasın, </a:t>
                      </a:r>
                      <a:r>
                        <a:rPr lang="tr-TR" sz="1500" b="1" dirty="0">
                          <a:solidFill>
                            <a:srgbClr val="FF0000"/>
                          </a:solidFill>
                        </a:rPr>
                        <a:t>kurşun salınımı </a:t>
                      </a:r>
                      <a:r>
                        <a:rPr lang="tr-TR" sz="1500" dirty="0"/>
                        <a:t>saatte </a:t>
                      </a:r>
                      <a:r>
                        <a:rPr lang="tr-TR" sz="1500" b="1" dirty="0">
                          <a:solidFill>
                            <a:srgbClr val="FF0000"/>
                          </a:solidFill>
                        </a:rPr>
                        <a:t>0,05 </a:t>
                      </a:r>
                      <a:r>
                        <a:rPr lang="el-GR" sz="1500" b="1" dirty="0">
                          <a:solidFill>
                            <a:srgbClr val="FF0000"/>
                          </a:solidFill>
                        </a:rPr>
                        <a:t>μ</a:t>
                      </a:r>
                      <a:r>
                        <a:rPr lang="tr-TR" sz="1500" b="1" dirty="0">
                          <a:solidFill>
                            <a:srgbClr val="FF0000"/>
                          </a:solidFill>
                        </a:rPr>
                        <a:t>g/cm2 </a:t>
                      </a:r>
                      <a:r>
                        <a:rPr lang="tr-TR" sz="1500" dirty="0" err="1"/>
                        <a:t>yi</a:t>
                      </a:r>
                      <a:r>
                        <a:rPr lang="tr-TR" sz="1500" dirty="0"/>
                        <a:t> geçmiyorsa ve kaplama olması halinde 2 yıl süre ile bu salınım değeri aşılmıyorsa yukarıdaki paragrafta yer alan limit değeri uygulanmaz.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500" dirty="0"/>
                        <a:t>‘mücevher eşyalar” mücevheri ve imitasyon mücevher eşyaları ve saç aksesuarlarını kapsar. Aşağıdakiler buna dahildir: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bilezik, kolye ve yüzükler;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vücuda delinerek takılan takılar;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kol saati ve bileklikler;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broş ve kol düğmeleri;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r-TR" sz="15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r-TR" sz="1500" dirty="0"/>
                        <a:t>Aksesuar parçalar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r-T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30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1357</Words>
  <Application>Microsoft Office PowerPoint</Application>
  <PresentationFormat>Geniş ekran</PresentationFormat>
  <Paragraphs>213</Paragraphs>
  <Slides>17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inherit</vt:lpstr>
      <vt:lpstr>Myriad Pro</vt:lpstr>
      <vt:lpstr>Times New Roman</vt:lpstr>
      <vt:lpstr>Wingdings</vt:lpstr>
      <vt:lpstr>Office Teması</vt:lpstr>
      <vt:lpstr>1_Office Teması</vt:lpstr>
      <vt:lpstr>Özel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DİNLEDİĞİNİZ İÇİN TEŞEKKÜRLER  H.Yaman@ticaret.gov.tr a.kasapcelik@ticaret.gov.tr  Güvenli Ürün Danışma Ofisi  pgd.uludag@ticaret.gov.tr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Yaman</dc:creator>
  <cp:lastModifiedBy>Ayşenur Kasap Çelik</cp:lastModifiedBy>
  <cp:revision>73</cp:revision>
  <dcterms:created xsi:type="dcterms:W3CDTF">2015-09-28T07:23:12Z</dcterms:created>
  <dcterms:modified xsi:type="dcterms:W3CDTF">2025-07-07T08:30:28Z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eodilabelclass">
    <vt:lpwstr>id_classification_unclassified=0ef0d4bf-59b8-4ae6-bbc0-fafde041157b</vt:lpwstr>
  </property>
  <property fmtid="{D5CDD505-2E9C-101B-9397-08002B2CF9AE}" pid="3" name="geodilabeluser">
    <vt:lpwstr>user=13585238836</vt:lpwstr>
  </property>
  <property fmtid="{D5CDD505-2E9C-101B-9397-08002B2CF9AE}" pid="4" name="geodilabeltime">
    <vt:lpwstr>datetime=2025-06-25T12:38:28.915Z</vt:lpwstr>
  </property>
</Properties>
</file>