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9" r:id="rId3"/>
  </p:sldMasterIdLst>
  <p:notesMasterIdLst>
    <p:notesMasterId r:id="rId16"/>
  </p:notesMasterIdLst>
  <p:sldIdLst>
    <p:sldId id="256" r:id="rId4"/>
    <p:sldId id="410" r:id="rId5"/>
    <p:sldId id="1433" r:id="rId6"/>
    <p:sldId id="1453" r:id="rId7"/>
    <p:sldId id="1436" r:id="rId8"/>
    <p:sldId id="1454" r:id="rId9"/>
    <p:sldId id="1455" r:id="rId10"/>
    <p:sldId id="1456" r:id="rId11"/>
    <p:sldId id="1459" r:id="rId12"/>
    <p:sldId id="1458" r:id="rId13"/>
    <p:sldId id="1457" r:id="rId14"/>
    <p:sldId id="1460" r:id="rId15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an Yaman" initials="HY" lastIdx="2" clrIdx="0">
    <p:extLst>
      <p:ext uri="{19B8F6BF-5375-455C-9EA6-DF929625EA0E}">
        <p15:presenceInfo xmlns:p15="http://schemas.microsoft.com/office/powerpoint/2012/main" userId="S-1-5-21-737615100-1034497001-1785556104-318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340"/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4ADA-0A3E-4262-92DE-E12CEF583ED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E8A9B-5B6D-4745-8A49-71BC4E2C58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1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0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0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5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6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4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A2FF-9380-4CFC-9D06-72E04B905832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65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1E12DF94-7B07-456D-B184-D7BA0A32E64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4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C07C6EC4-3B7C-4AAF-8E0C-A2353C4E0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pic>
        <p:nvPicPr>
          <p:cNvPr id="10" name="Picture 4" descr="Untitled-1.png">
            <a:extLst>
              <a:ext uri="{FF2B5EF4-FFF2-40B4-BE49-F238E27FC236}">
                <a16:creationId xmlns:a16="http://schemas.microsoft.com/office/drawing/2014/main" id="{3624C159-4497-4EC4-9D96-6DCBB9D22E62}"/>
              </a:ext>
            </a:extLst>
          </p:cNvPr>
          <p:cNvPicPr/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58" y="1225111"/>
            <a:ext cx="4079681" cy="12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/>
          <p:nvPr userDrawn="1"/>
        </p:nvSpPr>
        <p:spPr>
          <a:xfrm>
            <a:off x="0" y="6344877"/>
            <a:ext cx="12192000" cy="513124"/>
          </a:xfrm>
          <a:prstGeom prst="rect">
            <a:avLst/>
          </a:prstGeom>
          <a:solidFill>
            <a:srgbClr val="A00000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Picture 4" descr="Untitled-1.png">
            <a:extLst>
              <a:ext uri="{FF2B5EF4-FFF2-40B4-BE49-F238E27FC236}">
                <a16:creationId xmlns:a16="http://schemas.microsoft.com/office/drawing/2014/main" id="{A3EB46D3-59A0-4B9C-9D12-4C7201815D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" y="6409070"/>
            <a:ext cx="1260000" cy="384737"/>
          </a:xfrm>
          <a:prstGeom prst="rect">
            <a:avLst/>
          </a:prstGeom>
        </p:spPr>
      </p:pic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11546378" y="6344877"/>
            <a:ext cx="645622" cy="448930"/>
          </a:xfrm>
          <a:prstGeom prst="round2Same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53F187E-C565-4246-87A3-2F2EBDAF5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AD0B75C-477E-4714-9A4F-77F103CE4D56}"/>
              </a:ext>
            </a:extLst>
          </p:cNvPr>
          <p:cNvSpPr/>
          <p:nvPr/>
        </p:nvSpPr>
        <p:spPr>
          <a:xfrm>
            <a:off x="2094095" y="3085883"/>
            <a:ext cx="86222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Uludağ Gümrük ve Dış Ticaret Bölge Müdürlüğü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Bursa Ürün Güvenliği Denetimleri Grup Başkanlığı</a:t>
            </a:r>
          </a:p>
          <a:p>
            <a:pPr algn="ctr"/>
            <a:endParaRPr lang="tr-TR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Hakan YAMAN- Ticaret Denetmeni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prstClr val="white"/>
                </a:solidFill>
                <a:latin typeface="Myriad Pro" panose="020B0503030403020204" pitchFamily="34" charset="0"/>
              </a:rPr>
              <a:t>Ayşenur KASAP ÇELİK- Ticaret Denetmen Yrd.</a:t>
            </a:r>
            <a:endParaRPr lang="tr-TR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403B915-7D7F-487F-B2FA-1D93883DC6F1}"/>
              </a:ext>
            </a:extLst>
          </p:cNvPr>
          <p:cNvSpPr/>
          <p:nvPr/>
        </p:nvSpPr>
        <p:spPr>
          <a:xfrm>
            <a:off x="5408953" y="5914503"/>
            <a:ext cx="153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07.07.2025</a:t>
            </a:r>
          </a:p>
        </p:txBody>
      </p:sp>
    </p:spTree>
    <p:extLst>
      <p:ext uri="{BB962C8B-B14F-4D97-AF65-F5344CB8AC3E}">
        <p14:creationId xmlns:p14="http://schemas.microsoft.com/office/powerpoint/2010/main" val="25990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38" name="Yuvarlatılmış Dikdörtgen 5"/>
          <p:cNvSpPr>
            <a:spLocks noChangeArrowheads="1"/>
          </p:cNvSpPr>
          <p:nvPr/>
        </p:nvSpPr>
        <p:spPr bwMode="auto">
          <a:xfrm>
            <a:off x="270349" y="1990026"/>
            <a:ext cx="7856277" cy="12362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Tekstil elyaf bilgilerini sadece kılçık etiketleme koyuyorum, giysinin iç bölümüne (astar vb.) koymuyorum. Bu sorun olur mu?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320502" y="849003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Sorular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sp>
        <p:nvSpPr>
          <p:cNvPr id="13" name="Yuvarlatılmış Dikdörtgen 5">
            <a:extLst>
              <a:ext uri="{FF2B5EF4-FFF2-40B4-BE49-F238E27FC236}">
                <a16:creationId xmlns:a16="http://schemas.microsoft.com/office/drawing/2014/main" id="{9287D3F5-8EF2-482C-A966-DD1C51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02" y="3885647"/>
            <a:ext cx="7806124" cy="15576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Cevap: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Evet, ü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rünlerin etiketlenmesi ve işaretlenmesi ‘</a:t>
            </a: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kalıcı, kolay okunabilir, görülebilir ve ulaşılabilir şekilde</a:t>
            </a:r>
            <a:r>
              <a:rPr lang="tr-TR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yapılır ve etiketler </a:t>
            </a: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sağlam bir şekilde iliştirilir’</a:t>
            </a:r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denilmektedir. Kılçı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 etiket, kolayca üründen ayrılacağı için 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mevzuata aykırıdır.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518D45-A280-3573-A592-5EEA316C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76" y="2059037"/>
            <a:ext cx="3062513" cy="3146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51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38" name="Yuvarlatılmış Dikdörtgen 5"/>
          <p:cNvSpPr>
            <a:spLocks noChangeArrowheads="1"/>
          </p:cNvSpPr>
          <p:nvPr/>
        </p:nvSpPr>
        <p:spPr bwMode="auto">
          <a:xfrm>
            <a:off x="413787" y="1654021"/>
            <a:ext cx="11038373" cy="9737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E-ticaret üzerinden satış yapıyorum acaba bu etiket bilgilendirmesini site üzerinde yapmak zorunda mıyım?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413787" y="948062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Sorular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sp>
        <p:nvSpPr>
          <p:cNvPr id="13" name="Yuvarlatılmış Dikdörtgen 5">
            <a:extLst>
              <a:ext uri="{FF2B5EF4-FFF2-40B4-BE49-F238E27FC236}">
                <a16:creationId xmlns:a16="http://schemas.microsoft.com/office/drawing/2014/main" id="{9287D3F5-8EF2-482C-A966-DD1C51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86" y="2885883"/>
            <a:ext cx="11038373" cy="7926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Cevap: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Evet,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bilgiler, satın alma işleminin elektronik ortamda yapılması durumunda da, satın alma işleminden önce tüketiciye açıkça sunulmalıdır.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Yuvarlatılmış Dikdörtgen 5">
            <a:extLst>
              <a:ext uri="{FF2B5EF4-FFF2-40B4-BE49-F238E27FC236}">
                <a16:creationId xmlns:a16="http://schemas.microsoft.com/office/drawing/2014/main" id="{5BD56574-CA39-4AE5-88C7-D0BDA976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86" y="3943836"/>
            <a:ext cx="11038373" cy="792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dirty="0"/>
              <a:t>Çoğunlukla dış pazara imalat yaptığımdan etiket bilgisini İngilizce Arapça vb. dillerini koyuyorum. Bazen ihracat fazlası ürünleri iç piyasaya satıyorum. Etiketleri Türkçe olarak da yazmalı mıyım?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Yuvarlatılmış Dikdörtgen 5">
            <a:extLst>
              <a:ext uri="{FF2B5EF4-FFF2-40B4-BE49-F238E27FC236}">
                <a16:creationId xmlns:a16="http://schemas.microsoft.com/office/drawing/2014/main" id="{82AB4D07-D70D-4D29-B19F-503C0A08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3" y="4994693"/>
            <a:ext cx="11038373" cy="9026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Cevap: </a:t>
            </a:r>
            <a:r>
              <a:rPr lang="tr-TR" dirty="0"/>
              <a:t>Evet, iç piyasada tekstil etiketleme ve işaretleme bilgileri ‘</a:t>
            </a:r>
            <a:r>
              <a:rPr lang="tr-TR" b="1" dirty="0"/>
              <a:t>Türkçe</a:t>
            </a:r>
            <a:r>
              <a:rPr lang="tr-TR" dirty="0"/>
              <a:t>’ olmalıdır. Diğer dillerde ilave edilebilir.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E202DCD5-902B-FE5D-149A-506C4A210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2401"/>
            <a:ext cx="9734551" cy="5791200"/>
          </a:xfrm>
        </p:spPr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6000" b="1" dirty="0">
                <a:solidFill>
                  <a:srgbClr val="C00000"/>
                </a:solidFill>
              </a:rPr>
              <a:t>DİNLEDİĞİNİZ İÇİN TEŞEKKÜRLER</a:t>
            </a:r>
            <a:br>
              <a:rPr lang="tr-TR" sz="6000" b="1" dirty="0">
                <a:solidFill>
                  <a:srgbClr val="C00000"/>
                </a:solidFill>
              </a:rPr>
            </a:br>
            <a:br>
              <a:rPr lang="tr-TR" b="1" dirty="0">
                <a:solidFill>
                  <a:srgbClr val="C00000"/>
                </a:solidFill>
              </a:rPr>
            </a:br>
            <a:r>
              <a:rPr lang="tr-TR" sz="2800" b="1" dirty="0"/>
              <a:t>H.Yaman@ticaret.gov.tr</a:t>
            </a:r>
            <a:br>
              <a:rPr lang="tr-TR" sz="2800" b="1" dirty="0"/>
            </a:br>
            <a:r>
              <a:rPr lang="tr-TR" sz="2800" b="1" dirty="0"/>
              <a:t>a.kasapcelik@ticaret.gov.tr</a:t>
            </a:r>
            <a:br>
              <a:rPr lang="tr-TR" sz="2800" b="1" dirty="0"/>
            </a:br>
            <a:br>
              <a:rPr lang="tr-TR" b="1" dirty="0">
                <a:solidFill>
                  <a:srgbClr val="C00000"/>
                </a:solidFill>
              </a:rPr>
            </a:br>
            <a:r>
              <a:rPr lang="tr-TR" sz="4000" b="1" dirty="0">
                <a:solidFill>
                  <a:srgbClr val="C00000"/>
                </a:solidFill>
              </a:rPr>
              <a:t>Güvenli Ürün Danışma Ofisi</a:t>
            </a:r>
            <a:br>
              <a:rPr lang="tr-TR" sz="4000" b="1" dirty="0">
                <a:solidFill>
                  <a:srgbClr val="C00000"/>
                </a:solidFill>
              </a:rPr>
            </a:br>
            <a:br>
              <a:rPr lang="tr-TR" sz="4000" b="1" dirty="0">
                <a:solidFill>
                  <a:srgbClr val="C00000"/>
                </a:solidFill>
              </a:rPr>
            </a:br>
            <a:r>
              <a:rPr lang="tr-TR" sz="2800" b="1" dirty="0"/>
              <a:t>pgd.uludag@ticaret.gov.tr</a:t>
            </a:r>
          </a:p>
        </p:txBody>
      </p:sp>
    </p:spTree>
    <p:extLst>
      <p:ext uri="{BB962C8B-B14F-4D97-AF65-F5344CB8AC3E}">
        <p14:creationId xmlns:p14="http://schemas.microsoft.com/office/powerpoint/2010/main" val="316696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Yuvarlatılmış Dikdörtgen 4"/>
          <p:cNvSpPr/>
          <p:nvPr/>
        </p:nvSpPr>
        <p:spPr>
          <a:xfrm>
            <a:off x="291829" y="1015550"/>
            <a:ext cx="11630540" cy="53927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sz="2000" dirty="0"/>
          </a:p>
        </p:txBody>
      </p:sp>
      <p:sp>
        <p:nvSpPr>
          <p:cNvPr id="12" name="Yuvarlatılmış Dikdörtgen 5"/>
          <p:cNvSpPr>
            <a:spLocks noChangeArrowheads="1"/>
          </p:cNvSpPr>
          <p:nvPr/>
        </p:nvSpPr>
        <p:spPr bwMode="auto">
          <a:xfrm>
            <a:off x="3446620" y="2907897"/>
            <a:ext cx="6650554" cy="2255240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Tekstil Elyaf İsimleri ve Tekstil Ürünlerinin Elyaf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Kompozisyonlarıyla İlgili Etiketleme ve İşaretleme Hakkında Yönetmelik</a:t>
            </a:r>
          </a:p>
        </p:txBody>
      </p:sp>
      <p:pic>
        <p:nvPicPr>
          <p:cNvPr id="10" name="Picture 4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2"/>
          <a:stretch/>
        </p:blipFill>
        <p:spPr bwMode="auto">
          <a:xfrm>
            <a:off x="1289662" y="2207455"/>
            <a:ext cx="1610328" cy="14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oyo animasyon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2"/>
          <a:stretch/>
        </p:blipFill>
        <p:spPr bwMode="auto">
          <a:xfrm>
            <a:off x="2387674" y="449709"/>
            <a:ext cx="1611225" cy="14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İlgili re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1072"/>
          <a:stretch/>
        </p:blipFill>
        <p:spPr bwMode="auto">
          <a:xfrm>
            <a:off x="640826" y="4083058"/>
            <a:ext cx="1610328" cy="15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uvarlatılmış Dikdörtgen 5">
            <a:extLst>
              <a:ext uri="{FF2B5EF4-FFF2-40B4-BE49-F238E27FC236}">
                <a16:creationId xmlns:a16="http://schemas.microsoft.com/office/drawing/2014/main" id="{C6BA2E77-6527-4CFC-960C-591CE5A7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822" y="1243681"/>
            <a:ext cx="5140432" cy="902363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Etiketleme</a:t>
            </a:r>
          </a:p>
        </p:txBody>
      </p:sp>
    </p:spTree>
    <p:extLst>
      <p:ext uri="{BB962C8B-B14F-4D97-AF65-F5344CB8AC3E}">
        <p14:creationId xmlns:p14="http://schemas.microsoft.com/office/powerpoint/2010/main" val="222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71F168B-203B-4619-B438-EFCF0FFEB8A3}"/>
              </a:ext>
            </a:extLst>
          </p:cNvPr>
          <p:cNvSpPr/>
          <p:nvPr/>
        </p:nvSpPr>
        <p:spPr>
          <a:xfrm>
            <a:off x="370654" y="1321743"/>
            <a:ext cx="75829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tr-TR" sz="1600" b="1" i="1" u="sng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1600" b="1" dirty="0"/>
              <a:t>PİYASAYA ARZ EDİLEN TEKSTİL ÜRÜNLERİ</a:t>
            </a:r>
          </a:p>
          <a:p>
            <a:pPr lvl="0"/>
            <a:endParaRPr lang="tr-TR" sz="1600" dirty="0"/>
          </a:p>
          <a:p>
            <a:pPr lvl="0"/>
            <a:r>
              <a:rPr lang="tr-TR" sz="1600" dirty="0"/>
              <a:t>(Tekstil ürünü tanımı: Kullanılan karıştırma veya birleştirme işlemlerine bakılmaksızın, </a:t>
            </a:r>
            <a:r>
              <a:rPr lang="tr-TR" sz="1600" b="1" dirty="0"/>
              <a:t>yalnızca tekstil elyafından oluşmuş ham, yarı işlenmiş, işlenmiş, yarı üretilmiş, üretilmiş, yarı hazır veya hazır ürünleri</a:t>
            </a:r>
            <a:r>
              <a:rPr lang="tr-TR" sz="1600" dirty="0"/>
              <a:t>)</a:t>
            </a:r>
          </a:p>
          <a:p>
            <a:pPr lvl="0"/>
            <a:endParaRPr lang="tr-TR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1600" b="1" dirty="0"/>
              <a:t>TEKSTİL ÜRÜNLERİ OLARAK KABUL EDİLEN DİĞER ÜRÜNLER</a:t>
            </a:r>
          </a:p>
          <a:p>
            <a:pPr lvl="0"/>
            <a:endParaRPr lang="tr-TR" sz="1600" dirty="0"/>
          </a:p>
          <a:p>
            <a:pPr lvl="1"/>
            <a:r>
              <a:rPr lang="tr-TR" sz="1600" dirty="0"/>
              <a:t>a) </a:t>
            </a:r>
            <a:r>
              <a:rPr lang="tr-TR" sz="1600" dirty="0">
                <a:solidFill>
                  <a:srgbClr val="FF0000"/>
                </a:solidFill>
              </a:rPr>
              <a:t>Ağırlıkça en az % 80 tekstil elyafı</a:t>
            </a:r>
            <a:r>
              <a:rPr lang="tr-TR" sz="1600" dirty="0"/>
              <a:t> içeren ürünler,</a:t>
            </a:r>
          </a:p>
          <a:p>
            <a:pPr lvl="1"/>
            <a:r>
              <a:rPr lang="tr-TR" sz="1600" dirty="0"/>
              <a:t>b) </a:t>
            </a:r>
            <a:r>
              <a:rPr lang="tr-TR" sz="1600" dirty="0">
                <a:solidFill>
                  <a:srgbClr val="FF0000"/>
                </a:solidFill>
              </a:rPr>
              <a:t>Ağırlıkça en az %80 tekstil bileşenlerinden oluşan</a:t>
            </a:r>
            <a:r>
              <a:rPr lang="tr-TR" sz="1600" dirty="0"/>
              <a:t> </a:t>
            </a:r>
            <a:r>
              <a:rPr lang="tr-TR" sz="1600" u="sng" dirty="0"/>
              <a:t>mobilya</a:t>
            </a:r>
            <a:r>
              <a:rPr lang="tr-TR" sz="1600" dirty="0"/>
              <a:t>, </a:t>
            </a:r>
            <a:r>
              <a:rPr lang="tr-TR" sz="1600" u="sng" dirty="0"/>
              <a:t>şemsiye</a:t>
            </a:r>
            <a:r>
              <a:rPr lang="tr-TR" sz="1600" dirty="0"/>
              <a:t> ve </a:t>
            </a:r>
            <a:r>
              <a:rPr lang="tr-TR" sz="1600" u="sng" dirty="0"/>
              <a:t>güneşlikler</a:t>
            </a:r>
            <a:r>
              <a:rPr lang="tr-TR" sz="1600" dirty="0"/>
              <a:t>,</a:t>
            </a:r>
          </a:p>
          <a:p>
            <a:pPr lvl="1"/>
            <a:r>
              <a:rPr lang="tr-TR" sz="1600" dirty="0"/>
              <a:t>c) </a:t>
            </a:r>
            <a:r>
              <a:rPr lang="tr-TR" sz="1600" dirty="0">
                <a:solidFill>
                  <a:srgbClr val="FF0000"/>
                </a:solidFill>
              </a:rPr>
              <a:t>Ağırlıkça en az %80 tekstil bileşenlerinden oluşmak şartıyla</a:t>
            </a:r>
            <a:r>
              <a:rPr lang="tr-TR" sz="1600" dirty="0"/>
              <a:t>, aşağıdaki ürünlerin tekstil unsurları:</a:t>
            </a:r>
          </a:p>
          <a:p>
            <a:pPr lvl="2"/>
            <a:r>
              <a:rPr lang="tr-TR" sz="1600" dirty="0"/>
              <a:t>1) </a:t>
            </a:r>
            <a:r>
              <a:rPr lang="tr-TR" sz="1600" u="sng" dirty="0"/>
              <a:t>çok katmanlı zemin kaplamalarının üst katmanları</a:t>
            </a:r>
            <a:r>
              <a:rPr lang="tr-TR" sz="1600" dirty="0"/>
              <a:t>,</a:t>
            </a:r>
          </a:p>
          <a:p>
            <a:pPr lvl="2"/>
            <a:r>
              <a:rPr lang="tr-TR" sz="1600" dirty="0"/>
              <a:t>2) </a:t>
            </a:r>
            <a:r>
              <a:rPr lang="tr-TR" sz="1600" u="sng" dirty="0"/>
              <a:t>yatak örtüleri,</a:t>
            </a:r>
          </a:p>
          <a:p>
            <a:pPr lvl="2"/>
            <a:r>
              <a:rPr lang="tr-TR" sz="1600" dirty="0"/>
              <a:t>3) </a:t>
            </a:r>
            <a:r>
              <a:rPr lang="tr-TR" sz="1600" u="sng" dirty="0"/>
              <a:t>kamp ürünlerinin örtüleri</a:t>
            </a:r>
            <a:r>
              <a:rPr lang="tr-TR" sz="1600" dirty="0"/>
              <a:t>.</a:t>
            </a:r>
          </a:p>
          <a:p>
            <a:pPr lvl="1"/>
            <a:r>
              <a:rPr lang="tr-TR" sz="1600" dirty="0"/>
              <a:t>d) </a:t>
            </a:r>
            <a:r>
              <a:rPr lang="tr-TR" sz="1600" dirty="0">
                <a:solidFill>
                  <a:srgbClr val="FF0000"/>
                </a:solidFill>
              </a:rPr>
              <a:t>kompozisyonu belirtilmiş olmak kaydıyla</a:t>
            </a:r>
            <a:r>
              <a:rPr lang="tr-TR" sz="1600" dirty="0"/>
              <a:t> </a:t>
            </a:r>
            <a:r>
              <a:rPr lang="tr-TR" sz="1600" u="sng" dirty="0"/>
              <a:t>diğer ürünlerle birleştirilmiş ve bunların bir parçasını oluşturan tekstil ürünleri</a:t>
            </a:r>
            <a:r>
              <a:rPr lang="tr-TR" sz="1600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KAPSAM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93413" y="346985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24858A3-F674-875A-EC6C-148AA045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728" y="2328538"/>
            <a:ext cx="3017382" cy="2916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09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999F9A5-BAB8-4650-8E33-A0ABA429D8F3}"/>
              </a:ext>
            </a:extLst>
          </p:cNvPr>
          <p:cNvSpPr/>
          <p:nvPr/>
        </p:nvSpPr>
        <p:spPr>
          <a:xfrm>
            <a:off x="260886" y="2115574"/>
            <a:ext cx="8954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dirty="0"/>
          </a:p>
          <a:p>
            <a:pPr algn="just"/>
            <a:endParaRPr lang="tr-TR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tr-TR" dirty="0"/>
              <a:t>Kendilerine tedarik edilen ve mülkiyeti kendilerine ait olmayan malzemelerle üretim yapan esnaf ve sanatkârlar ile kendi evlerinde üretim yapan gerçek kişilere uygulanmaz.</a:t>
            </a:r>
          </a:p>
          <a:p>
            <a:pPr lvl="0" algn="just"/>
            <a:endParaRPr lang="tr-TR" dirty="0"/>
          </a:p>
          <a:p>
            <a:pPr lvl="0" algn="just"/>
            <a:endParaRPr lang="tr-TR" dirty="0"/>
          </a:p>
          <a:p>
            <a:pPr lvl="0" algn="just"/>
            <a:endParaRPr lang="tr-TR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tr-TR" dirty="0"/>
              <a:t>Serbest çalışan terziler tarafından üretilen </a:t>
            </a:r>
            <a:r>
              <a:rPr lang="tr-TR" dirty="0">
                <a:solidFill>
                  <a:srgbClr val="FF0000"/>
                </a:solidFill>
              </a:rPr>
              <a:t>kişiye özel tekstil</a:t>
            </a:r>
            <a:r>
              <a:rPr lang="tr-TR" dirty="0"/>
              <a:t> ürünlerini </a:t>
            </a:r>
            <a:r>
              <a:rPr lang="tr-TR" u="sng" dirty="0"/>
              <a:t>kapsamaz.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20502" y="1363595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KAPSAM DIŞI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60886" y="62076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pic>
        <p:nvPicPr>
          <p:cNvPr id="6" name="Picture 6" descr="dikkat ile ilgili gÃ¶rsel sonucu">
            <a:extLst>
              <a:ext uri="{FF2B5EF4-FFF2-40B4-BE49-F238E27FC236}">
                <a16:creationId xmlns:a16="http://schemas.microsoft.com/office/drawing/2014/main" id="{D9B9C401-8406-4CD1-9EB8-839E2DE2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17" y="2014088"/>
            <a:ext cx="19335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4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38" name="Yuvarlatılmış Dikdörtgen 5"/>
          <p:cNvSpPr>
            <a:spLocks noChangeArrowheads="1"/>
          </p:cNvSpPr>
          <p:nvPr/>
        </p:nvSpPr>
        <p:spPr bwMode="auto">
          <a:xfrm>
            <a:off x="555449" y="1423358"/>
            <a:ext cx="7708658" cy="19518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Tekstil Elyaf İsimleri</a:t>
            </a:r>
            <a:endParaRPr lang="tr-TR" altLang="en-US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Tekstil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ürünlerinin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etiketleri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tr-T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işaretlemelerinde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elyaf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kompozisyonlarını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tanımlamak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lang="tr-T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k-1’de </a:t>
            </a:r>
            <a:r>
              <a:rPr lang="tr-T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listelenen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tekstil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elyaf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isimleri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kullanılır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EK-1 de yer alan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Tekstil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Elyaf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İsimleri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Örnekleri: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yün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pek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keten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viskoz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akrilik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poliester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elastan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poliamid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vb..</a:t>
            </a:r>
            <a:endParaRPr lang="tr-T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b="1" i="1" dirty="0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379722" y="911753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Etiketleme Yapılırken Dikkat Edilecek Önemli Hususlar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sp>
        <p:nvSpPr>
          <p:cNvPr id="13" name="Yuvarlatılmış Dikdörtgen 5">
            <a:extLst>
              <a:ext uri="{FF2B5EF4-FFF2-40B4-BE49-F238E27FC236}">
                <a16:creationId xmlns:a16="http://schemas.microsoft.com/office/drawing/2014/main" id="{9287D3F5-8EF2-482C-A966-DD1C51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21" y="3758461"/>
            <a:ext cx="7614513" cy="16761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Saf Tekstil Ürünleri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Tamamen aynı elyaftan oluşan tekstil ürünleri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%100”, “saf”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veya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“tamamen”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etiketlenebilir ya da işaretlenebilir. Bunlar veya benzer terimler diğer tekstil ürünleri için kullanılamaz.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B50F3D6-5FA9-47E4-A6A4-CD2612C5B077}"/>
              </a:ext>
            </a:extLst>
          </p:cNvPr>
          <p:cNvSpPr/>
          <p:nvPr/>
        </p:nvSpPr>
        <p:spPr>
          <a:xfrm>
            <a:off x="49054" y="2012395"/>
            <a:ext cx="442589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AFF1B3F4-303D-4AAB-9B5B-0E6E24DB3FCB}"/>
              </a:ext>
            </a:extLst>
          </p:cNvPr>
          <p:cNvSpPr/>
          <p:nvPr/>
        </p:nvSpPr>
        <p:spPr>
          <a:xfrm>
            <a:off x="65455" y="4169246"/>
            <a:ext cx="489253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0ED50E-FC74-A4CC-4114-A55F9747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43" y="1670499"/>
            <a:ext cx="2003599" cy="1513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046DADC-A872-9289-B1B2-3E4D85CBA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859" y="2963160"/>
            <a:ext cx="1640859" cy="166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6F5BD57-21F9-23C5-8298-EF056E8E9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529" y="4492889"/>
            <a:ext cx="1855814" cy="169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3C09C10-1015-FA25-C2E9-21FDC28C1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369" y="3088345"/>
            <a:ext cx="1696127" cy="1603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67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38" name="Yuvarlatılmış Dikdörtgen 5"/>
          <p:cNvSpPr>
            <a:spLocks noChangeArrowheads="1"/>
          </p:cNvSpPr>
          <p:nvPr/>
        </p:nvSpPr>
        <p:spPr bwMode="auto">
          <a:xfrm>
            <a:off x="369008" y="1393511"/>
            <a:ext cx="11038373" cy="8511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Etiketlerde ‘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Lycra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veya ‘Likra’ ismini kullanabilir miyiz?</a:t>
            </a:r>
            <a:endParaRPr lang="tr-T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Sorular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</a:rPr>
              <a:t>TEKSTİL ELYAF YÖNETMELİĞİ</a:t>
            </a:r>
          </a:p>
        </p:txBody>
      </p:sp>
      <p:sp>
        <p:nvSpPr>
          <p:cNvPr id="13" name="Yuvarlatılmış Dikdörtgen 5">
            <a:extLst>
              <a:ext uri="{FF2B5EF4-FFF2-40B4-BE49-F238E27FC236}">
                <a16:creationId xmlns:a16="http://schemas.microsoft.com/office/drawing/2014/main" id="{9287D3F5-8EF2-482C-A966-DD1C51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09" y="2442299"/>
            <a:ext cx="11038373" cy="7926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Cevap: ‘</a:t>
            </a: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Lycra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veya ‘Likra’ isimli rejenere lif ismi değildir. Bu bir ticari marka ismi olarak tanımlayabiliriz. Bu nedenle;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Ek-1</a:t>
            </a: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belirtilen </a:t>
            </a: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Elastan</a:t>
            </a:r>
            <a:r>
              <a:rPr lang="tr-T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şeklinde yazılması gerekir. </a:t>
            </a:r>
          </a:p>
        </p:txBody>
      </p:sp>
      <p:sp>
        <p:nvSpPr>
          <p:cNvPr id="9" name="Yuvarlatılmış Dikdörtgen 5">
            <a:extLst>
              <a:ext uri="{FF2B5EF4-FFF2-40B4-BE49-F238E27FC236}">
                <a16:creationId xmlns:a16="http://schemas.microsoft.com/office/drawing/2014/main" id="{5BD56574-CA39-4AE5-88C7-D0BDA976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09" y="3466934"/>
            <a:ext cx="11038373" cy="792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dirty="0"/>
              <a:t>BAMBU malzemesi kullanarak havlu imalat ediyorum. %100 bambu olarak mı elyaf etiketine yazacağım?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Yuvarlatılmış Dikdörtgen 5">
            <a:extLst>
              <a:ext uri="{FF2B5EF4-FFF2-40B4-BE49-F238E27FC236}">
                <a16:creationId xmlns:a16="http://schemas.microsoft.com/office/drawing/2014/main" id="{82AB4D07-D70D-4D29-B19F-503C0A08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09" y="4491568"/>
            <a:ext cx="11038373" cy="16217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Cevap: </a:t>
            </a:r>
            <a:r>
              <a:rPr lang="tr-TR" dirty="0"/>
              <a:t>BAMBU isimli rejenere lif ismi </a:t>
            </a:r>
            <a:r>
              <a:rPr lang="tr-TR" u="sng" dirty="0"/>
              <a:t>bulunmamaktadır. </a:t>
            </a:r>
          </a:p>
          <a:p>
            <a:pPr algn="just"/>
            <a:r>
              <a:rPr lang="tr-TR" dirty="0"/>
              <a:t>Bu nedenle </a:t>
            </a:r>
            <a:r>
              <a:rPr lang="tr-TR" b="1" dirty="0"/>
              <a:t>Ek-1’ de </a:t>
            </a:r>
            <a:r>
              <a:rPr lang="tr-TR" dirty="0"/>
              <a:t>belirtilen isimleri kullanmanız gerekmektedir. Elyaf kompozisyonu belirtilirken </a:t>
            </a:r>
            <a:r>
              <a:rPr lang="tr-TR" b="1" dirty="0"/>
              <a:t>Ek-1’ de </a:t>
            </a:r>
            <a:r>
              <a:rPr lang="tr-TR" dirty="0"/>
              <a:t>geçtiği şekilde belirtilen tanım kapsamındaysa, </a:t>
            </a:r>
            <a:r>
              <a:rPr lang="tr-TR" b="1" dirty="0"/>
              <a:t>“viskoz” </a:t>
            </a:r>
            <a:r>
              <a:rPr lang="tr-TR" dirty="0"/>
              <a:t>şeklinde yazılması gerekir. Bununla birlikte amaç içerikteki bambu lifine vurgu yapmaksa, yanıltıcı olmadığı sürece etiketin diğer kısımlarında pazarlama vb. amaçlarla ayrıca belirtebilirsiniz.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Etiketleme Yapılırken Dikkat Edilecek Önemli Hususlar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sp>
        <p:nvSpPr>
          <p:cNvPr id="15" name="Yuvarlatılmış Dikdörtgen 5">
            <a:extLst>
              <a:ext uri="{FF2B5EF4-FFF2-40B4-BE49-F238E27FC236}">
                <a16:creationId xmlns:a16="http://schemas.microsoft.com/office/drawing/2014/main" id="{5DD25CC7-FBD5-44CE-BAF1-8C30137C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80" y="1891276"/>
            <a:ext cx="8897841" cy="13781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Çok Elyaflı Tekstil Ürünleri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Tekstil ürünleri, kendisini oluşturan tüm bileşen elyafın isimleri ve ağırlık yüzdeleri ile birlikte azalan sırayla etiketlenir ya da işaretlenir.</a:t>
            </a:r>
          </a:p>
        </p:txBody>
      </p:sp>
      <p:sp>
        <p:nvSpPr>
          <p:cNvPr id="16" name="Yuvarlatılmış Dikdörtgen 5">
            <a:extLst>
              <a:ext uri="{FF2B5EF4-FFF2-40B4-BE49-F238E27FC236}">
                <a16:creationId xmlns:a16="http://schemas.microsoft.com/office/drawing/2014/main" id="{3E40F087-D38B-4853-B7B5-68974A1B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80" y="4087721"/>
            <a:ext cx="8780835" cy="16724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Çok Bileşenli Tekstil Ürünleri</a:t>
            </a:r>
          </a:p>
          <a:p>
            <a:pPr marL="342900" indent="-342900">
              <a:buAutoNum type="arabicParenR"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Farklı tekstil elyaf içeriği olan, iki veya daha fazla tekstil bileşeni içeren herhangi bir tekstil ürünü, her bir bileşenin tekstil elyaf içeriğini belirten bir etiket veya işaretleme taşır.</a:t>
            </a:r>
          </a:p>
          <a:p>
            <a:pPr marL="342900" indent="-342900">
              <a:buAutoNum type="arabicParenR"/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İki veya daha fazla tekstil ürünü, aynı elyaf içeriğine sahipse ve olağan olarak tek bir takım oluşturuyorsa, tek bir etiket veya işaretleme taşıyabilir.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193B3E6-C426-4E77-8E05-C2209E26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69" y="1732641"/>
            <a:ext cx="2009567" cy="2020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k: Sağ 1">
            <a:extLst>
              <a:ext uri="{FF2B5EF4-FFF2-40B4-BE49-F238E27FC236}">
                <a16:creationId xmlns:a16="http://schemas.microsoft.com/office/drawing/2014/main" id="{81B49232-DF55-3968-F5C6-FD54410F8F9B}"/>
              </a:ext>
            </a:extLst>
          </p:cNvPr>
          <p:cNvSpPr/>
          <p:nvPr/>
        </p:nvSpPr>
        <p:spPr>
          <a:xfrm>
            <a:off x="149359" y="2306923"/>
            <a:ext cx="442589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BF00A955-2194-F1B6-13DA-A311A1D11F33}"/>
              </a:ext>
            </a:extLst>
          </p:cNvPr>
          <p:cNvSpPr/>
          <p:nvPr/>
        </p:nvSpPr>
        <p:spPr>
          <a:xfrm>
            <a:off x="149359" y="4242097"/>
            <a:ext cx="442589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1672854-A67C-1F87-BDA3-F15C5543C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469" y="4040154"/>
            <a:ext cx="2172245" cy="1936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15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370654" y="92522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Etiketleme Yapılırken Dikkat Edilecek Önemli Hususlar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sp>
        <p:nvSpPr>
          <p:cNvPr id="15" name="Yuvarlatılmış Dikdörtgen 5">
            <a:extLst>
              <a:ext uri="{FF2B5EF4-FFF2-40B4-BE49-F238E27FC236}">
                <a16:creationId xmlns:a16="http://schemas.microsoft.com/office/drawing/2014/main" id="{5DD25CC7-FBD5-44CE-BAF1-8C30137C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32" y="1740109"/>
            <a:ext cx="11061332" cy="13133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Etiketler ve işaretlemeler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Piyasaya arz edilen tekstil ürünleri, elyaf kompozisyonlarını belirtecek şekilde etiketlenir veya işaretlenir. Tekstil ürünlerinin etiketlenmesi ve işaretlenmesi </a:t>
            </a: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kalıcı, kolay okunabilir, görülebilir ve ulaşılabilir şekilde 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yapılır ve etiketler sağlam bir şekilde iliştirilir.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Yuvarlatılmış Dikdörtgen 5">
            <a:extLst>
              <a:ext uri="{FF2B5EF4-FFF2-40B4-BE49-F238E27FC236}">
                <a16:creationId xmlns:a16="http://schemas.microsoft.com/office/drawing/2014/main" id="{3E40F087-D38B-4853-B7B5-68974A1B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32" y="3429000"/>
            <a:ext cx="11099837" cy="19210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Etiket veya işaretleme yükümlülüğü</a:t>
            </a:r>
          </a:p>
          <a:p>
            <a:pPr algn="just">
              <a:spcAft>
                <a:spcPts val="0"/>
              </a:spcAft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 Bir tekstil ürünü piyasaya arz edildiğinde </a:t>
            </a: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üretici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etiket veya işaretlemenin yapılması ile bunların içerdiği bilgilerin doğruluğunu sağlamak zorundadır.</a:t>
            </a:r>
          </a:p>
          <a:p>
            <a:pPr algn="just">
              <a:spcAft>
                <a:spcPts val="0"/>
              </a:spcAft>
            </a:pP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(2) </a:t>
            </a:r>
            <a:r>
              <a:rPr lang="tr-TR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Dağıtıcı</a:t>
            </a:r>
            <a:r>
              <a:rPr lang="tr-T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piyasada bulundurulan tekstil ürünlerinin bu Yönetmelikte öngörülen uygun etiketleme veya işaretlemeyi taşımasını sağlamak zorundadır.</a:t>
            </a:r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98E3FD7A-6BED-9FA6-0788-91D840AF2574}"/>
              </a:ext>
            </a:extLst>
          </p:cNvPr>
          <p:cNvSpPr/>
          <p:nvPr/>
        </p:nvSpPr>
        <p:spPr>
          <a:xfrm>
            <a:off x="149359" y="2306923"/>
            <a:ext cx="442589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848B3258-14D3-B2BE-8879-EB94CFA1C9AE}"/>
              </a:ext>
            </a:extLst>
          </p:cNvPr>
          <p:cNvSpPr/>
          <p:nvPr/>
        </p:nvSpPr>
        <p:spPr>
          <a:xfrm>
            <a:off x="149358" y="3995674"/>
            <a:ext cx="442589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55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kdörtgen 33"/>
          <p:cNvSpPr/>
          <p:nvPr/>
        </p:nvSpPr>
        <p:spPr>
          <a:xfrm>
            <a:off x="5159897" y="764705"/>
            <a:ext cx="3718819" cy="467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700" b="1" dirty="0"/>
              <a:t>Güvensizlik Şüphesi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6AF8D6D-A516-4570-81E8-94D3EC5663E1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r>
              <a:rPr lang="tr-TR" dirty="0">
                <a:solidFill>
                  <a:srgbClr val="FFFFFF"/>
                </a:solidFill>
              </a:rPr>
              <a:t>Etiketleme Yapılırken Dikkat Edilecek Önemli Hususlar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DA9BD78-5F1E-41F6-8252-9A0CAAB523BA}"/>
              </a:ext>
            </a:extLst>
          </p:cNvPr>
          <p:cNvSpPr txBox="1"/>
          <p:nvPr/>
        </p:nvSpPr>
        <p:spPr>
          <a:xfrm>
            <a:off x="270349" y="387339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TEKSTİL ELYAF YÖNETMELİĞİ</a:t>
            </a:r>
          </a:p>
        </p:txBody>
      </p:sp>
      <p:sp>
        <p:nvSpPr>
          <p:cNvPr id="15" name="Yuvarlatılmış Dikdörtgen 5">
            <a:extLst>
              <a:ext uri="{FF2B5EF4-FFF2-40B4-BE49-F238E27FC236}">
                <a16:creationId xmlns:a16="http://schemas.microsoft.com/office/drawing/2014/main" id="{5DD25CC7-FBD5-44CE-BAF1-8C30137C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12" y="1436635"/>
            <a:ext cx="10850438" cy="46206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İhtiyat Payları</a:t>
            </a:r>
          </a:p>
          <a:p>
            <a:pPr algn="just">
              <a:spcAft>
                <a:spcPts val="0"/>
              </a:spcAft>
            </a:pP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Tekstil ürünlerinin elyaf kompozisyonlarını belirlemek amacıyla ikinci, üçüncü ve dördüncü fıkralarda belirtilen ihtiyat payları dikkate alınır.</a:t>
            </a:r>
          </a:p>
          <a:p>
            <a:pPr algn="just">
              <a:spcAft>
                <a:spcPts val="0"/>
              </a:spcAft>
            </a:pP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(2) 9 uncu maddenin üçüncü fıkrası hükümleri saklı kalmak üzere, 10 uncu madde uyarınca belirlenecek elyaf kompozisyonundaki harici </a:t>
            </a:r>
            <a:r>
              <a:rPr lang="tr-TR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elyafların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varlığı, bu </a:t>
            </a:r>
            <a:r>
              <a:rPr lang="tr-TR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elyafların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yüzdesi aşağıdaki değerlere ulaşmadığı sürece belirtilmek zorunda değildir:</a:t>
            </a:r>
          </a:p>
          <a:p>
            <a:pPr algn="just">
              <a:spcAft>
                <a:spcPts val="0"/>
              </a:spcAft>
            </a:pP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a) Ürünün üretimi sırasında teknik olarak kaçınılmaz olduğu ve rutin olarak eklenmediği sürece, </a:t>
            </a:r>
            <a:r>
              <a:rPr lang="tr-TR" sz="1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tekstil ürününün toplam ağırlığının %2’si 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veya,</a:t>
            </a:r>
          </a:p>
          <a:p>
            <a:pPr algn="just">
              <a:spcAft>
                <a:spcPts val="0"/>
              </a:spcAft>
            </a:pP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b) Ürünün üretimi sırasında teknik olarak kaçınılmaz olduğu ve rutin olarak eklenmediği sürece, </a:t>
            </a:r>
            <a:r>
              <a:rPr lang="tr-TR" sz="14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karde</a:t>
            </a:r>
            <a:r>
              <a:rPr lang="tr-TR" sz="1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işlemi geçirmiş tekstil ürünlerinin toplam ağırlığının %5’i.</a:t>
            </a:r>
          </a:p>
          <a:p>
            <a:pPr algn="just">
              <a:spcAft>
                <a:spcPts val="0"/>
              </a:spcAft>
            </a:pP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(3) Etiket veya işaretleme üzerinde gösterilen </a:t>
            </a:r>
            <a:r>
              <a:rPr lang="tr-TR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elyafların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toplam ağırlığı ile ilgili olarak, 10 uncu madde gereğince sağlanacak elyaf kompozisyonu beyanı ile 19 uncu madde gereğince yürütülen analizden elde </a:t>
            </a:r>
            <a:r>
              <a:rPr lang="tr-TR" sz="1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edilen yüzdeler arasında %3 oranında üretim ihtiyat payına izin verilir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Bu ihtiyat payı, 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‘diğer elyaf’ 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‘</a:t>
            </a:r>
            <a:r>
              <a:rPr lang="tr-TR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yün’ </a:t>
            </a:r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yüzdesinde de kullanılabilir.</a:t>
            </a:r>
          </a:p>
          <a:p>
            <a:pPr algn="just">
              <a:spcAft>
                <a:spcPts val="0"/>
              </a:spcAft>
            </a:pPr>
            <a:endParaRPr lang="tr-T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tr-T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Kısacası;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Küçük miktarlardaki karışımlar belirli oranları aşmadıkça etikette yazılması zorunlu değildir.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%2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veya </a:t>
            </a:r>
            <a:r>
              <a:rPr lang="tr-T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%5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altında kalan teknik olarak kaçınılmaz karışımlar istisna tutulur.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Analiz sonuçlarına göre </a:t>
            </a:r>
            <a:r>
              <a:rPr lang="tr-T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%3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sapma kabul edilebilir.</a:t>
            </a:r>
          </a:p>
          <a:p>
            <a:pPr algn="just">
              <a:spcAft>
                <a:spcPts val="0"/>
              </a:spcAft>
            </a:pPr>
            <a:endParaRPr lang="tr-T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tr-T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6836294B-176C-BF0A-4185-520BFA15DD3B}"/>
              </a:ext>
            </a:extLst>
          </p:cNvPr>
          <p:cNvSpPr/>
          <p:nvPr/>
        </p:nvSpPr>
        <p:spPr>
          <a:xfrm>
            <a:off x="149360" y="3429000"/>
            <a:ext cx="442589" cy="461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520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9.0.5012"/>
  <p:tag name="SLIDO_PRESENTATION_ID" val="00000000-0000-0000-0000-000000000000"/>
  <p:tag name="SLIDO_EVENT_UUID" val="c7fb180c-edbd-468c-974f-bbff1e008731"/>
  <p:tag name="SLIDO_EVENT_SECTION_UUID" val="a37dcdeb-3df6-4e77-af38-16baca336354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1070</Words>
  <Application>Microsoft Office PowerPoint</Application>
  <PresentationFormat>Geniş ekran</PresentationFormat>
  <Paragraphs>110</Paragraphs>
  <Slides>12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Calibri</vt:lpstr>
      <vt:lpstr>Myriad Pro</vt:lpstr>
      <vt:lpstr>Times New Roman</vt:lpstr>
      <vt:lpstr>Wingdings</vt:lpstr>
      <vt:lpstr>Office Teması</vt:lpstr>
      <vt:lpstr>Özel Tasarım</vt:lpstr>
      <vt:lpstr>2_Özel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DİNLEDİĞİNİZ İÇİN TEŞEKKÜRLER  H.Yaman@ticaret.gov.tr a.kasapcelik@ticaret.gov.tr  Güvenli Ürün Danışma Ofisi  pgd.uludag@ticaret.gov.tr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i.sahin10@ticaret.gov.tr</dc:creator>
  <cp:lastModifiedBy>Ayşenur Kasap Çelik</cp:lastModifiedBy>
  <cp:revision>453</cp:revision>
  <dcterms:created xsi:type="dcterms:W3CDTF">2024-02-20T11:00:27Z</dcterms:created>
  <dcterms:modified xsi:type="dcterms:W3CDTF">2025-07-07T09:13:45Z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1.9.0.5012</vt:lpwstr>
  </property>
  <property fmtid="{D5CDD505-2E9C-101B-9397-08002B2CF9AE}" pid="3" name="geodilabelclass">
    <vt:lpwstr>id_classification_restrictedinternal=65d81f48-df0b-4036-a097-c3ba24027e48</vt:lpwstr>
  </property>
  <property fmtid="{D5CDD505-2E9C-101B-9397-08002B2CF9AE}" pid="4" name="geodilabeluser">
    <vt:lpwstr>user=59503456142</vt:lpwstr>
  </property>
  <property fmtid="{D5CDD505-2E9C-101B-9397-08002B2CF9AE}" pid="5" name="geodilabeltime">
    <vt:lpwstr>datetime=2024-03-14T14:16:57.571Z</vt:lpwstr>
  </property>
</Properties>
</file>