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9" r:id="rId3"/>
  </p:sldMasterIdLst>
  <p:notesMasterIdLst>
    <p:notesMasterId r:id="rId25"/>
  </p:notesMasterIdLst>
  <p:sldIdLst>
    <p:sldId id="256" r:id="rId4"/>
    <p:sldId id="361" r:id="rId5"/>
    <p:sldId id="410" r:id="rId6"/>
    <p:sldId id="628" r:id="rId7"/>
    <p:sldId id="1433" r:id="rId8"/>
    <p:sldId id="1434" r:id="rId9"/>
    <p:sldId id="1435" r:id="rId10"/>
    <p:sldId id="1436" r:id="rId11"/>
    <p:sldId id="1437" r:id="rId12"/>
    <p:sldId id="1438" r:id="rId13"/>
    <p:sldId id="1439" r:id="rId14"/>
    <p:sldId id="260" r:id="rId15"/>
    <p:sldId id="1453" r:id="rId16"/>
    <p:sldId id="1454" r:id="rId17"/>
    <p:sldId id="362" r:id="rId18"/>
    <p:sldId id="363" r:id="rId19"/>
    <p:sldId id="1455" r:id="rId20"/>
    <p:sldId id="1456" r:id="rId21"/>
    <p:sldId id="364" r:id="rId22"/>
    <p:sldId id="679" r:id="rId23"/>
    <p:sldId id="258" r:id="rId24"/>
  </p:sldIdLst>
  <p:sldSz cx="12192000" cy="6858000"/>
  <p:notesSz cx="6858000" cy="9144000"/>
  <p:custDataLst>
    <p:tags r:id="rId26"/>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00000"/>
    <a:srgbClr val="0C23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64" d="100"/>
          <a:sy n="64" d="100"/>
        </p:scale>
        <p:origin x="84" y="2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B4ADA-0A3E-4262-92DE-E12CEF583ED7}" type="datetimeFigureOut">
              <a:rPr lang="tr-TR" smtClean="0"/>
              <a:t>7.07.2025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E8A9B-5B6D-4745-8A49-71BC4E2C586F}" type="slidenum">
              <a:rPr lang="tr-TR" smtClean="0"/>
              <a:t>‹#›</a:t>
            </a:fld>
            <a:endParaRPr lang="tr-TR"/>
          </a:p>
        </p:txBody>
      </p:sp>
    </p:spTree>
    <p:extLst>
      <p:ext uri="{BB962C8B-B14F-4D97-AF65-F5344CB8AC3E}">
        <p14:creationId xmlns:p14="http://schemas.microsoft.com/office/powerpoint/2010/main" val="178617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3</a:t>
            </a:fld>
            <a:endParaRPr lang="tr-TR">
              <a:solidFill>
                <a:prstClr val="black"/>
              </a:solidFill>
            </a:endParaRPr>
          </a:p>
        </p:txBody>
      </p:sp>
    </p:spTree>
    <p:extLst>
      <p:ext uri="{BB962C8B-B14F-4D97-AF65-F5344CB8AC3E}">
        <p14:creationId xmlns:p14="http://schemas.microsoft.com/office/powerpoint/2010/main" val="169231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5</a:t>
            </a:fld>
            <a:endParaRPr lang="tr-TR">
              <a:solidFill>
                <a:prstClr val="black"/>
              </a:solidFill>
            </a:endParaRPr>
          </a:p>
        </p:txBody>
      </p:sp>
    </p:spTree>
    <p:extLst>
      <p:ext uri="{BB962C8B-B14F-4D97-AF65-F5344CB8AC3E}">
        <p14:creationId xmlns:p14="http://schemas.microsoft.com/office/powerpoint/2010/main" val="290870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6</a:t>
            </a:fld>
            <a:endParaRPr lang="tr-TR">
              <a:solidFill>
                <a:prstClr val="black"/>
              </a:solidFill>
            </a:endParaRPr>
          </a:p>
        </p:txBody>
      </p:sp>
    </p:spTree>
    <p:extLst>
      <p:ext uri="{BB962C8B-B14F-4D97-AF65-F5344CB8AC3E}">
        <p14:creationId xmlns:p14="http://schemas.microsoft.com/office/powerpoint/2010/main" val="49410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7</a:t>
            </a:fld>
            <a:endParaRPr lang="tr-TR">
              <a:solidFill>
                <a:prstClr val="black"/>
              </a:solidFill>
            </a:endParaRPr>
          </a:p>
        </p:txBody>
      </p:sp>
    </p:spTree>
    <p:extLst>
      <p:ext uri="{BB962C8B-B14F-4D97-AF65-F5344CB8AC3E}">
        <p14:creationId xmlns:p14="http://schemas.microsoft.com/office/powerpoint/2010/main" val="316091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8</a:t>
            </a:fld>
            <a:endParaRPr lang="tr-TR">
              <a:solidFill>
                <a:prstClr val="black"/>
              </a:solidFill>
            </a:endParaRPr>
          </a:p>
        </p:txBody>
      </p:sp>
    </p:spTree>
    <p:extLst>
      <p:ext uri="{BB962C8B-B14F-4D97-AF65-F5344CB8AC3E}">
        <p14:creationId xmlns:p14="http://schemas.microsoft.com/office/powerpoint/2010/main" val="399176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9</a:t>
            </a:fld>
            <a:endParaRPr lang="tr-TR">
              <a:solidFill>
                <a:prstClr val="black"/>
              </a:solidFill>
            </a:endParaRPr>
          </a:p>
        </p:txBody>
      </p:sp>
    </p:spTree>
    <p:extLst>
      <p:ext uri="{BB962C8B-B14F-4D97-AF65-F5344CB8AC3E}">
        <p14:creationId xmlns:p14="http://schemas.microsoft.com/office/powerpoint/2010/main" val="167284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10</a:t>
            </a:fld>
            <a:endParaRPr lang="tr-TR">
              <a:solidFill>
                <a:prstClr val="black"/>
              </a:solidFill>
            </a:endParaRPr>
          </a:p>
        </p:txBody>
      </p:sp>
    </p:spTree>
    <p:extLst>
      <p:ext uri="{BB962C8B-B14F-4D97-AF65-F5344CB8AC3E}">
        <p14:creationId xmlns:p14="http://schemas.microsoft.com/office/powerpoint/2010/main" val="178523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9020A2FF-9380-4CFC-9D06-72E04B905832}" type="slidenum">
              <a:rPr lang="tr-TR" smtClean="0">
                <a:solidFill>
                  <a:prstClr val="black"/>
                </a:solidFill>
              </a:rPr>
              <a:pPr/>
              <a:t>11</a:t>
            </a:fld>
            <a:endParaRPr lang="tr-TR">
              <a:solidFill>
                <a:prstClr val="black"/>
              </a:solidFill>
            </a:endParaRPr>
          </a:p>
        </p:txBody>
      </p:sp>
    </p:spTree>
    <p:extLst>
      <p:ext uri="{BB962C8B-B14F-4D97-AF65-F5344CB8AC3E}">
        <p14:creationId xmlns:p14="http://schemas.microsoft.com/office/powerpoint/2010/main" val="417702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CB790B0-57C3-449B-B3E1-9190DD3522BA}" type="slidenum">
              <a:rPr lang="tr-TR" smtClean="0"/>
              <a:t>20</a:t>
            </a:fld>
            <a:endParaRPr lang="tr-TR"/>
          </a:p>
        </p:txBody>
      </p:sp>
    </p:spTree>
    <p:extLst>
      <p:ext uri="{BB962C8B-B14F-4D97-AF65-F5344CB8AC3E}">
        <p14:creationId xmlns:p14="http://schemas.microsoft.com/office/powerpoint/2010/main" val="20728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827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65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06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a:xfrm>
            <a:off x="9020802" y="6356350"/>
            <a:ext cx="2743200" cy="365125"/>
          </a:xfrm>
          <a:prstGeom prst="rect">
            <a:avLst/>
          </a:prstGeom>
        </p:spPr>
        <p:txBody>
          <a:bodyPr/>
          <a:lstStyle>
            <a:lvl1pPr>
              <a:defRPr/>
            </a:lvl1pPr>
          </a:lstStyle>
          <a:p>
            <a:pPr>
              <a:defRPr/>
            </a:pPr>
            <a:endParaRPr lang="tr-TR" altLang="tr-TR" dirty="0"/>
          </a:p>
        </p:txBody>
      </p:sp>
    </p:spTree>
    <p:extLst>
      <p:ext uri="{BB962C8B-B14F-4D97-AF65-F5344CB8AC3E}">
        <p14:creationId xmlns:p14="http://schemas.microsoft.com/office/powerpoint/2010/main" val="75563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atin typeface="Myriad Pro" panose="020B0503030403020204" pitchFamily="34" charset="0"/>
              </a:defRPr>
            </a:lvl1pPr>
          </a:lstStyle>
          <a:p>
            <a:r>
              <a:rPr lang="tr-TR" dirty="0"/>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sp>
        <p:nvSpPr>
          <p:cNvPr id="4" name="Veri Yer Tutucusu 3"/>
          <p:cNvSpPr>
            <a:spLocks noGrp="1"/>
          </p:cNvSpPr>
          <p:nvPr>
            <p:ph type="dt" sz="half" idx="10"/>
          </p:nvPr>
        </p:nvSpPr>
        <p:spPr/>
        <p:txBody>
          <a:bodyPr/>
          <a:lstStyle>
            <a:lvl1pPr>
              <a:defRPr>
                <a:latin typeface="Myriad Pro" panose="020B0503030403020204" pitchFamily="34" charset="0"/>
              </a:defRPr>
            </a:lvl1pPr>
          </a:lstStyle>
          <a:p>
            <a:endParaRPr lang="tr-TR"/>
          </a:p>
        </p:txBody>
      </p:sp>
      <p:sp>
        <p:nvSpPr>
          <p:cNvPr id="5" name="Altbilgi Yer Tutucusu 4"/>
          <p:cNvSpPr>
            <a:spLocks noGrp="1"/>
          </p:cNvSpPr>
          <p:nvPr>
            <p:ph type="ftr" sz="quarter" idx="11"/>
          </p:nvPr>
        </p:nvSpPr>
        <p:spPr/>
        <p:txBody>
          <a:bodyPr/>
          <a:lstStyle>
            <a:lvl1pPr>
              <a:defRPr>
                <a:latin typeface="Myriad Pro" panose="020B0503030403020204" pitchFamily="34" charset="0"/>
              </a:defRPr>
            </a:lvl1pPr>
          </a:lstStyle>
          <a:p>
            <a:endParaRPr lang="tr-TR"/>
          </a:p>
        </p:txBody>
      </p:sp>
      <p:sp>
        <p:nvSpPr>
          <p:cNvPr id="6" name="Slayt Numarası Yer Tutucusu 5"/>
          <p:cNvSpPr>
            <a:spLocks noGrp="1"/>
          </p:cNvSpPr>
          <p:nvPr>
            <p:ph type="sldNum" sz="quarter" idx="12"/>
          </p:nvPr>
        </p:nvSpPr>
        <p:spPr>
          <a:xfrm>
            <a:off x="9020802" y="6356350"/>
            <a:ext cx="2743200" cy="365125"/>
          </a:xfrm>
          <a:prstGeom prst="rect">
            <a:avLst/>
          </a:prstGeom>
        </p:spPr>
        <p:txBody>
          <a:bodyPr/>
          <a:lstStyle>
            <a:lvl1pPr>
              <a:defRPr>
                <a:latin typeface="Myriad Pro" panose="020B0503030403020204" pitchFamily="34" charset="0"/>
              </a:defRPr>
            </a:lvl1pPr>
          </a:lstStyle>
          <a:p>
            <a:fld id="{1E12DF94-7B07-456D-B184-D7BA0A32E648}" type="slidenum">
              <a:rPr lang="tr-TR" smtClean="0"/>
              <a:pPr/>
              <a:t>‹#›</a:t>
            </a:fld>
            <a:endParaRPr lang="tr-TR" dirty="0"/>
          </a:p>
        </p:txBody>
      </p:sp>
    </p:spTree>
    <p:extLst>
      <p:ext uri="{BB962C8B-B14F-4D97-AF65-F5344CB8AC3E}">
        <p14:creationId xmlns:p14="http://schemas.microsoft.com/office/powerpoint/2010/main" val="255904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056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C07C6EC4-3B7C-4AAF-8E0C-A2353C4E0302}"/>
              </a:ext>
            </a:extLst>
          </p:cNvPr>
          <p:cNvPicPr>
            <a:picLocks noChangeAspect="1"/>
          </p:cNvPicPr>
          <p:nvPr userDrawn="1"/>
        </p:nvPicPr>
        <p:blipFill>
          <a:blip r:embed="rId3"/>
          <a:stretch>
            <a:fillRect/>
          </a:stretch>
        </p:blipFill>
        <p:spPr>
          <a:xfrm>
            <a:off x="-2" y="0"/>
            <a:ext cx="12191999" cy="6858000"/>
          </a:xfrm>
          <a:prstGeom prst="rect">
            <a:avLst/>
          </a:prstGeom>
        </p:spPr>
      </p:pic>
      <p:pic>
        <p:nvPicPr>
          <p:cNvPr id="10" name="Picture 4" descr="Untitled-1.png">
            <a:extLst>
              <a:ext uri="{FF2B5EF4-FFF2-40B4-BE49-F238E27FC236}">
                <a16:creationId xmlns:a16="http://schemas.microsoft.com/office/drawing/2014/main" id="{3624C159-4497-4EC4-9D96-6DCBB9D22E62}"/>
              </a:ext>
            </a:extLst>
          </p:cNvPr>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056158" y="1225111"/>
            <a:ext cx="4079681" cy="1226160"/>
          </a:xfrm>
          <a:prstGeom prst="rect">
            <a:avLst/>
          </a:prstGeom>
        </p:spPr>
      </p:pic>
    </p:spTree>
    <p:extLst>
      <p:ext uri="{BB962C8B-B14F-4D97-AF65-F5344CB8AC3E}">
        <p14:creationId xmlns:p14="http://schemas.microsoft.com/office/powerpoint/2010/main" val="1028778729"/>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4463805C-3E5F-444A-A5E3-0A3573B82D40}"/>
              </a:ext>
            </a:extLst>
          </p:cNvPr>
          <p:cNvSpPr/>
          <p:nvPr userDrawn="1"/>
        </p:nvSpPr>
        <p:spPr>
          <a:xfrm>
            <a:off x="0" y="6344877"/>
            <a:ext cx="12192000" cy="513124"/>
          </a:xfrm>
          <a:prstGeom prst="rect">
            <a:avLst/>
          </a:prstGeom>
          <a:solidFill>
            <a:srgbClr val="A00000"/>
          </a:solidFill>
          <a:ln>
            <a:solidFill>
              <a:srgbClr val="00206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9" name="Picture 4" descr="Untitled-1.png">
            <a:extLst>
              <a:ext uri="{FF2B5EF4-FFF2-40B4-BE49-F238E27FC236}">
                <a16:creationId xmlns:a16="http://schemas.microsoft.com/office/drawing/2014/main" id="{A3EB46D3-59A0-4B9C-9D12-4C7201815DF3}"/>
              </a:ext>
            </a:extLst>
          </p:cNvPr>
          <p:cNvPicPr>
            <a:picLocks noChangeAspect="1"/>
          </p:cNvPicPr>
          <p:nvPr userDrawn="1"/>
        </p:nvPicPr>
        <p:blipFill>
          <a:blip r:embed="rId6" cstate="hqprint">
            <a:lum bright="70000" contrast="-70000"/>
            <a:extLst>
              <a:ext uri="{28A0092B-C50C-407E-A947-70E740481C1C}">
                <a14:useLocalDpi xmlns:a14="http://schemas.microsoft.com/office/drawing/2010/main" val="0"/>
              </a:ext>
            </a:extLst>
          </a:blip>
          <a:stretch>
            <a:fillRect/>
          </a:stretch>
        </p:blipFill>
        <p:spPr>
          <a:xfrm>
            <a:off x="209605" y="6409070"/>
            <a:ext cx="1260000" cy="384737"/>
          </a:xfrm>
          <a:prstGeom prst="rect">
            <a:avLst/>
          </a:prstGeom>
        </p:spPr>
      </p:pic>
      <p:sp>
        <p:nvSpPr>
          <p:cNvPr id="10" name="Slayt Numarası Yer Tutucusu 28">
            <a:extLst>
              <a:ext uri="{FF2B5EF4-FFF2-40B4-BE49-F238E27FC236}">
                <a16:creationId xmlns:a16="http://schemas.microsoft.com/office/drawing/2014/main" id="{EF9800E3-EC07-4061-B0F9-A25212AD7AF2}"/>
              </a:ext>
            </a:extLst>
          </p:cNvPr>
          <p:cNvSpPr txBox="1">
            <a:spLocks/>
          </p:cNvSpPr>
          <p:nvPr userDrawn="1"/>
        </p:nvSpPr>
        <p:spPr>
          <a:xfrm>
            <a:off x="11546378" y="6344877"/>
            <a:ext cx="645622" cy="448930"/>
          </a:xfrm>
          <a:prstGeom prst="round2SameRect">
            <a:avLst/>
          </a:prstGeom>
          <a:noFill/>
          <a:ln>
            <a:noFill/>
          </a:ln>
          <a:effectLst>
            <a:softEdge rad="12700"/>
          </a:effectLst>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tr-TR" b="1" dirty="0">
              <a:solidFill>
                <a:schemeClr val="bg1"/>
              </a:solidFill>
            </a:endParaRPr>
          </a:p>
        </p:txBody>
      </p:sp>
    </p:spTree>
    <p:extLst>
      <p:ext uri="{BB962C8B-B14F-4D97-AF65-F5344CB8AC3E}">
        <p14:creationId xmlns:p14="http://schemas.microsoft.com/office/powerpoint/2010/main" val="916298570"/>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72" r:id="rId3"/>
    <p:sldLayoutId id="2147483673"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53F187E-C565-4246-87A3-2F2EBDAF5649}"/>
              </a:ext>
            </a:extLst>
          </p:cNvPr>
          <p:cNvPicPr>
            <a:picLocks noChangeAspect="1"/>
          </p:cNvPicPr>
          <p:nvPr userDrawn="1"/>
        </p:nvPicPr>
        <p:blipFill>
          <a:blip r:embed="rId3"/>
          <a:stretch>
            <a:fillRect/>
          </a:stretch>
        </p:blipFill>
        <p:spPr>
          <a:xfrm>
            <a:off x="-2" y="0"/>
            <a:ext cx="12191999" cy="6858000"/>
          </a:xfrm>
          <a:prstGeom prst="rect">
            <a:avLst/>
          </a:prstGeom>
        </p:spPr>
      </p:pic>
    </p:spTree>
    <p:extLst>
      <p:ext uri="{BB962C8B-B14F-4D97-AF65-F5344CB8AC3E}">
        <p14:creationId xmlns:p14="http://schemas.microsoft.com/office/powerpoint/2010/main" val="598677817"/>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smigazete.gov.tr/eskiler%20/2025/04/20250409-4.htm" TargetMode="External"/><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AD0B75C-477E-4714-9A4F-77F103CE4D56}"/>
              </a:ext>
            </a:extLst>
          </p:cNvPr>
          <p:cNvSpPr/>
          <p:nvPr/>
        </p:nvSpPr>
        <p:spPr>
          <a:xfrm>
            <a:off x="2115324" y="3085883"/>
            <a:ext cx="8579849" cy="2677656"/>
          </a:xfrm>
          <a:prstGeom prst="rect">
            <a:avLst/>
          </a:prstGeom>
        </p:spPr>
        <p:txBody>
          <a:bodyPr wrap="none">
            <a:spAutoFit/>
          </a:bodyPr>
          <a:lstStyle/>
          <a:p>
            <a:pPr algn="ctr"/>
            <a:r>
              <a:rPr lang="tr-TR" sz="2800" b="1" dirty="0">
                <a:solidFill>
                  <a:schemeClr val="bg1"/>
                </a:solidFill>
                <a:latin typeface="Myriad Pro" panose="020B0503030403020204" pitchFamily="34" charset="0"/>
              </a:rPr>
              <a:t>ULUDAĞ GÜMRÜK ve DIŞ TİCARET BÖLGE MÜDÜRLÜĞÜ</a:t>
            </a:r>
          </a:p>
          <a:p>
            <a:pPr algn="ctr"/>
            <a:endParaRPr lang="tr-TR" sz="2800" b="1" dirty="0">
              <a:solidFill>
                <a:schemeClr val="bg1"/>
              </a:solidFill>
              <a:latin typeface="Myriad Pro" panose="020B0503030403020204" pitchFamily="34" charset="0"/>
            </a:endParaRPr>
          </a:p>
          <a:p>
            <a:pPr algn="ctr"/>
            <a:r>
              <a:rPr lang="tr-TR" sz="2800" b="1" dirty="0">
                <a:solidFill>
                  <a:schemeClr val="bg1"/>
                </a:solidFill>
                <a:latin typeface="Myriad Pro" panose="020B0503030403020204" pitchFamily="34" charset="0"/>
              </a:rPr>
              <a:t>Bursa Ürün Güvenliği Denetimleri Grup </a:t>
            </a:r>
            <a:r>
              <a:rPr lang="tr-TR" sz="2800" b="1" dirty="0" smtClean="0">
                <a:solidFill>
                  <a:schemeClr val="bg1"/>
                </a:solidFill>
                <a:latin typeface="Myriad Pro" panose="020B0503030403020204" pitchFamily="34" charset="0"/>
              </a:rPr>
              <a:t>Başkanlığı</a:t>
            </a:r>
          </a:p>
          <a:p>
            <a:pPr algn="ctr"/>
            <a:endParaRPr lang="tr-TR" sz="2800" b="1" dirty="0">
              <a:solidFill>
                <a:schemeClr val="bg1"/>
              </a:solidFill>
              <a:latin typeface="Myriad Pro" panose="020B0503030403020204" pitchFamily="34" charset="0"/>
            </a:endParaRPr>
          </a:p>
          <a:p>
            <a:pPr algn="ctr"/>
            <a:endParaRPr lang="tr-TR" sz="2800" b="1" dirty="0" smtClean="0">
              <a:solidFill>
                <a:schemeClr val="bg1"/>
              </a:solidFill>
              <a:latin typeface="Myriad Pro" panose="020B0503030403020204" pitchFamily="34" charset="0"/>
            </a:endParaRPr>
          </a:p>
          <a:p>
            <a:pPr algn="ctr"/>
            <a:r>
              <a:rPr lang="tr-TR" sz="2800" b="1" dirty="0" smtClean="0">
                <a:solidFill>
                  <a:schemeClr val="bg1"/>
                </a:solidFill>
                <a:latin typeface="Myriad Pro" panose="020B0503030403020204" pitchFamily="34" charset="0"/>
              </a:rPr>
              <a:t>Yakup ATAN – Ticaret Denetmen Yardımcısı</a:t>
            </a:r>
            <a:endParaRPr lang="tr-TR" sz="2800" b="1" dirty="0">
              <a:solidFill>
                <a:schemeClr val="bg1"/>
              </a:solidFill>
              <a:latin typeface="Myriad Pro" panose="020B0503030403020204" pitchFamily="34" charset="0"/>
            </a:endParaRPr>
          </a:p>
        </p:txBody>
      </p:sp>
      <p:sp>
        <p:nvSpPr>
          <p:cNvPr id="3" name="Dikdörtgen 2">
            <a:extLst>
              <a:ext uri="{FF2B5EF4-FFF2-40B4-BE49-F238E27FC236}">
                <a16:creationId xmlns:a16="http://schemas.microsoft.com/office/drawing/2014/main" id="{7403B915-7D7F-487F-B2FA-1D93883DC6F1}"/>
              </a:ext>
            </a:extLst>
          </p:cNvPr>
          <p:cNvSpPr/>
          <p:nvPr/>
        </p:nvSpPr>
        <p:spPr>
          <a:xfrm>
            <a:off x="5408953" y="5914503"/>
            <a:ext cx="1537132" cy="369332"/>
          </a:xfrm>
          <a:prstGeom prst="rect">
            <a:avLst/>
          </a:prstGeom>
        </p:spPr>
        <p:txBody>
          <a:bodyPr wrap="square">
            <a:spAutoFit/>
          </a:bodyPr>
          <a:lstStyle/>
          <a:p>
            <a:r>
              <a:rPr lang="tr-TR" b="1" dirty="0">
                <a:solidFill>
                  <a:schemeClr val="bg1"/>
                </a:solidFill>
                <a:latin typeface="Myriad Pro" panose="020B0503030403020204" pitchFamily="34" charset="0"/>
              </a:rPr>
              <a:t>23.06.2025</a:t>
            </a:r>
          </a:p>
        </p:txBody>
      </p:sp>
    </p:spTree>
    <p:extLst>
      <p:ext uri="{BB962C8B-B14F-4D97-AF65-F5344CB8AC3E}">
        <p14:creationId xmlns:p14="http://schemas.microsoft.com/office/powerpoint/2010/main" val="259908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Yuvarlatılmış Köşeler 5">
            <a:extLst>
              <a:ext uri="{FF2B5EF4-FFF2-40B4-BE49-F238E27FC236}">
                <a16:creationId xmlns:a16="http://schemas.microsoft.com/office/drawing/2014/main" id="{42A25CBC-17ED-430E-A359-7707C58CF730}"/>
              </a:ext>
            </a:extLst>
          </p:cNvPr>
          <p:cNvSpPr/>
          <p:nvPr/>
        </p:nvSpPr>
        <p:spPr>
          <a:xfrm>
            <a:off x="800100" y="2943075"/>
            <a:ext cx="4238625" cy="31135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80B73C07-B22D-4445-A95E-C7A44EE4ACF4}"/>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9" name="TextBox 23">
            <a:extLst>
              <a:ext uri="{FF2B5EF4-FFF2-40B4-BE49-F238E27FC236}">
                <a16:creationId xmlns:a16="http://schemas.microsoft.com/office/drawing/2014/main" id="{ED6068B9-F6AB-4EE6-A54C-7EB7B2B01208}"/>
              </a:ext>
            </a:extLst>
          </p:cNvPr>
          <p:cNvSpPr txBox="1"/>
          <p:nvPr/>
        </p:nvSpPr>
        <p:spPr>
          <a:xfrm>
            <a:off x="528305" y="322024"/>
            <a:ext cx="11235697" cy="461665"/>
          </a:xfrm>
          <a:prstGeom prst="rect">
            <a:avLst/>
          </a:prstGeom>
          <a:noFill/>
        </p:spPr>
        <p:txBody>
          <a:bodyPr wrap="square" rtlCol="0">
            <a:spAutoFit/>
          </a:bodyPr>
          <a:lstStyle/>
          <a:p>
            <a:pPr lvl="0"/>
            <a:r>
              <a:rPr lang="tr-TR" sz="2400" b="1" dirty="0">
                <a:solidFill>
                  <a:srgbClr val="C00000"/>
                </a:solidFill>
                <a:latin typeface="Myriad Pro" panose="020B0503030403020204" pitchFamily="34" charset="0"/>
              </a:rPr>
              <a:t>5. DENETİM SÜRECİ</a:t>
            </a:r>
          </a:p>
        </p:txBody>
      </p:sp>
      <p:sp>
        <p:nvSpPr>
          <p:cNvPr id="10" name="Metin kutusu 9">
            <a:extLst>
              <a:ext uri="{FF2B5EF4-FFF2-40B4-BE49-F238E27FC236}">
                <a16:creationId xmlns:a16="http://schemas.microsoft.com/office/drawing/2014/main" id="{24A3084D-8ED6-4434-AC22-616123031A66}"/>
              </a:ext>
            </a:extLst>
          </p:cNvPr>
          <p:cNvSpPr txBox="1"/>
          <p:nvPr/>
        </p:nvSpPr>
        <p:spPr>
          <a:xfrm>
            <a:off x="683252" y="1480541"/>
            <a:ext cx="4643770" cy="1200329"/>
          </a:xfrm>
          <a:prstGeom prst="rect">
            <a:avLst/>
          </a:prstGeom>
          <a:noFill/>
        </p:spPr>
        <p:txBody>
          <a:bodyPr wrap="square">
            <a:spAutoFit/>
          </a:bodyPr>
          <a:lstStyle/>
          <a:p>
            <a:pPr algn="just"/>
            <a:r>
              <a:rPr lang="tr-TR" sz="1800" b="0" i="0" u="none" strike="noStrike" baseline="0" dirty="0"/>
              <a:t>Denetimler, 7223 sayılı Ürün Güvenliği ve Teknik Düzenlemeler Kanunu ve ilgili diğer mevzuat hükümlerine uygun olarak aşağıdaki şekilde gerçekleştirilir: </a:t>
            </a:r>
            <a:endParaRPr lang="tr-TR" dirty="0"/>
          </a:p>
        </p:txBody>
      </p:sp>
      <p:sp>
        <p:nvSpPr>
          <p:cNvPr id="11" name="Dikdörtgen 10">
            <a:extLst>
              <a:ext uri="{FF2B5EF4-FFF2-40B4-BE49-F238E27FC236}">
                <a16:creationId xmlns:a16="http://schemas.microsoft.com/office/drawing/2014/main" id="{3EFF2375-194B-423D-9721-661927968451}"/>
              </a:ext>
            </a:extLst>
          </p:cNvPr>
          <p:cNvSpPr/>
          <p:nvPr/>
        </p:nvSpPr>
        <p:spPr>
          <a:xfrm>
            <a:off x="969644" y="3060322"/>
            <a:ext cx="3899536" cy="2308324"/>
          </a:xfrm>
          <a:prstGeom prst="rect">
            <a:avLst/>
          </a:prstGeom>
        </p:spPr>
        <p:txBody>
          <a:bodyPr wrap="square">
            <a:spAutoFit/>
          </a:bodyPr>
          <a:lstStyle/>
          <a:p>
            <a:pPr>
              <a:defRPr/>
            </a:pPr>
            <a:endParaRPr lang="tr-TR" dirty="0"/>
          </a:p>
          <a:p>
            <a:pPr marL="285750" indent="-285750">
              <a:buClr>
                <a:srgbClr val="C00000"/>
              </a:buClr>
              <a:buFont typeface="Wingdings" panose="05000000000000000000" pitchFamily="2" charset="2"/>
              <a:buChar char="Ø"/>
              <a:defRPr/>
            </a:pPr>
            <a:r>
              <a:rPr lang="tr-TR" sz="1800" b="0" i="0" u="none" strike="noStrike" baseline="0" dirty="0"/>
              <a:t>Teknik düzenlemenin öngördüğü işaretler veya belgeler üzerinden inceleme </a:t>
            </a:r>
          </a:p>
          <a:p>
            <a:pPr marL="285750" indent="-285750">
              <a:buClr>
                <a:srgbClr val="C00000"/>
              </a:buClr>
              <a:buFont typeface="Wingdings" panose="05000000000000000000" pitchFamily="2" charset="2"/>
              <a:buChar char="Ø"/>
              <a:defRPr/>
            </a:pPr>
            <a:endParaRPr lang="tr-TR" sz="1800" b="0" i="0" u="none" strike="noStrike" baseline="0" dirty="0"/>
          </a:p>
          <a:p>
            <a:pPr marL="285750" indent="-285750">
              <a:buClr>
                <a:srgbClr val="C00000"/>
              </a:buClr>
              <a:buFont typeface="Wingdings" panose="05000000000000000000" pitchFamily="2" charset="2"/>
              <a:buChar char="Ø"/>
              <a:defRPr/>
            </a:pPr>
            <a:r>
              <a:rPr lang="tr-TR" dirty="0"/>
              <a:t>Duyusal inceleme </a:t>
            </a:r>
          </a:p>
          <a:p>
            <a:pPr marL="285750" indent="-285750">
              <a:buClr>
                <a:srgbClr val="C00000"/>
              </a:buClr>
              <a:buFont typeface="Wingdings" panose="05000000000000000000" pitchFamily="2" charset="2"/>
              <a:buChar char="Ø"/>
              <a:defRPr/>
            </a:pPr>
            <a:endParaRPr lang="tr-TR" dirty="0"/>
          </a:p>
          <a:p>
            <a:pPr marL="285750" indent="-285750">
              <a:buClr>
                <a:srgbClr val="C00000"/>
              </a:buClr>
              <a:buFont typeface="Wingdings" panose="05000000000000000000" pitchFamily="2" charset="2"/>
              <a:buChar char="Ø"/>
              <a:defRPr/>
            </a:pPr>
            <a:r>
              <a:rPr lang="tr-TR" dirty="0"/>
              <a:t>Test veya muayene </a:t>
            </a:r>
          </a:p>
        </p:txBody>
      </p:sp>
      <p:sp>
        <p:nvSpPr>
          <p:cNvPr id="12" name="Metin kutusu 11">
            <a:extLst>
              <a:ext uri="{FF2B5EF4-FFF2-40B4-BE49-F238E27FC236}">
                <a16:creationId xmlns:a16="http://schemas.microsoft.com/office/drawing/2014/main" id="{5E4BDBAE-5FF1-41E6-84C0-ABA657BDEF6B}"/>
              </a:ext>
            </a:extLst>
          </p:cNvPr>
          <p:cNvSpPr txBox="1"/>
          <p:nvPr/>
        </p:nvSpPr>
        <p:spPr>
          <a:xfrm>
            <a:off x="6162675" y="1400471"/>
            <a:ext cx="4936497" cy="4524315"/>
          </a:xfrm>
          <a:prstGeom prst="rect">
            <a:avLst/>
          </a:prstGeom>
          <a:noFill/>
        </p:spPr>
        <p:txBody>
          <a:bodyPr wrap="square">
            <a:spAutoFit/>
          </a:bodyPr>
          <a:lstStyle/>
          <a:p>
            <a:pPr algn="just"/>
            <a:r>
              <a:rPr lang="tr-TR" sz="1800" b="0" i="0" u="none" strike="noStrike" baseline="0" dirty="0"/>
              <a:t>      Bakanlığımız piyasa gözetimi ve denetimi mevzuatına uygunluğun değerlendirilmesi amacıyla iktisadi işletmecide denetim gerçekleştirilerek ürünlere ait bilgi ve belgeler incelenir. Numune alınarak laboratuvar ortamında hayvansal menşeli parça olup olmadığı analiz edilir. Üründe hayvansal menşeli parça tespit edilmesi durumunda bu parçanın hangi hayvandan üretildiği belirlenir. Analiz sonuçları, varsa ürün üzerinde yer alan bilgilendirme ile karşılaştırılır. </a:t>
            </a:r>
          </a:p>
          <a:p>
            <a:pPr algn="just"/>
            <a:endParaRPr lang="tr-TR" sz="1800" b="0" i="0" u="none" strike="noStrike" baseline="0" dirty="0"/>
          </a:p>
          <a:p>
            <a:pPr algn="just"/>
            <a:r>
              <a:rPr lang="tr-TR" sz="1800" b="0" i="0" u="none" strike="noStrike" baseline="0" dirty="0"/>
              <a:t>      Bilgilendirmenin üründe bulunmaması veya hatalı olması durumunda, </a:t>
            </a:r>
            <a:r>
              <a:rPr lang="tr-TR" sz="1800" b="1" i="0" u="none" strike="noStrike" baseline="0" dirty="0">
                <a:solidFill>
                  <a:srgbClr val="A00000"/>
                </a:solidFill>
              </a:rPr>
              <a:t>7223 sayılı Ürün Güvenliği ve Teknik Düzenlemeler Kanunu’nda </a:t>
            </a:r>
            <a:r>
              <a:rPr lang="tr-TR" sz="1800" b="0" i="0" u="none" strike="noStrike" baseline="0" dirty="0"/>
              <a:t>düzenlenen iktisadi işletmecilerin yükümlülükleri doğrultusunda idari yaptırımlar uygulanır. </a:t>
            </a:r>
            <a:endParaRPr lang="tr-TR" dirty="0"/>
          </a:p>
        </p:txBody>
      </p:sp>
    </p:spTree>
    <p:extLst>
      <p:ext uri="{BB962C8B-B14F-4D97-AF65-F5344CB8AC3E}">
        <p14:creationId xmlns:p14="http://schemas.microsoft.com/office/powerpoint/2010/main" val="2274211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D77770B5-C571-493C-8E81-AFF583EEEE5B}"/>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pic>
        <p:nvPicPr>
          <p:cNvPr id="4" name="Resim 3">
            <a:extLst>
              <a:ext uri="{FF2B5EF4-FFF2-40B4-BE49-F238E27FC236}">
                <a16:creationId xmlns:a16="http://schemas.microsoft.com/office/drawing/2014/main" id="{CC6AF3FC-F5CE-4A67-B212-98ABD3AA47FB}"/>
              </a:ext>
            </a:extLst>
          </p:cNvPr>
          <p:cNvPicPr>
            <a:picLocks noChangeAspect="1"/>
          </p:cNvPicPr>
          <p:nvPr/>
        </p:nvPicPr>
        <p:blipFill>
          <a:blip r:embed="rId3"/>
          <a:stretch>
            <a:fillRect/>
          </a:stretch>
        </p:blipFill>
        <p:spPr>
          <a:xfrm>
            <a:off x="2228850" y="1676400"/>
            <a:ext cx="7705725" cy="4332596"/>
          </a:xfrm>
          <a:prstGeom prst="rect">
            <a:avLst/>
          </a:prstGeom>
        </p:spPr>
      </p:pic>
    </p:spTree>
    <p:extLst>
      <p:ext uri="{BB962C8B-B14F-4D97-AF65-F5344CB8AC3E}">
        <p14:creationId xmlns:p14="http://schemas.microsoft.com/office/powerpoint/2010/main" val="9752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a:extLst>
              <a:ext uri="{FF2B5EF4-FFF2-40B4-BE49-F238E27FC236}">
                <a16:creationId xmlns:a16="http://schemas.microsoft.com/office/drawing/2014/main" id="{B807CA6E-B2E7-48AC-9A39-51D34FD5E68B}"/>
              </a:ext>
            </a:extLst>
          </p:cNvPr>
          <p:cNvSpPr txBox="1">
            <a:spLocks/>
          </p:cNvSpPr>
          <p:nvPr/>
        </p:nvSpPr>
        <p:spPr>
          <a:xfrm>
            <a:off x="569623" y="0"/>
            <a:ext cx="7232274"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r>
              <a:rPr lang="tr-TR" sz="2800" b="1" dirty="0">
                <a:solidFill>
                  <a:srgbClr val="C00000"/>
                </a:solidFill>
                <a:latin typeface="Myriad Pro" panose="020B0503030403020204" charset="0"/>
              </a:rPr>
              <a:t>6. SIKÇA SORULAN SORULAR</a:t>
            </a:r>
          </a:p>
        </p:txBody>
      </p:sp>
      <p:sp>
        <p:nvSpPr>
          <p:cNvPr id="7" name="Metin kutusu 6">
            <a:extLst>
              <a:ext uri="{FF2B5EF4-FFF2-40B4-BE49-F238E27FC236}">
                <a16:creationId xmlns:a16="http://schemas.microsoft.com/office/drawing/2014/main" id="{BEEE08F0-DD56-4413-907F-F6323C1741F5}"/>
              </a:ext>
            </a:extLst>
          </p:cNvPr>
          <p:cNvSpPr txBox="1"/>
          <p:nvPr/>
        </p:nvSpPr>
        <p:spPr>
          <a:xfrm>
            <a:off x="389614" y="674349"/>
            <a:ext cx="11412772" cy="369332"/>
          </a:xfrm>
          <a:prstGeom prst="rect">
            <a:avLst/>
          </a:prstGeom>
          <a:solidFill>
            <a:srgbClr val="A00000"/>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lang="tr-TR" b="1" kern="0" dirty="0">
              <a:solidFill>
                <a:schemeClr val="bg1"/>
              </a:solidFill>
              <a:latin typeface="Myriad Pro" panose="020B0503030403020204" charset="0"/>
            </a:endParaRPr>
          </a:p>
        </p:txBody>
      </p:sp>
      <p:sp>
        <p:nvSpPr>
          <p:cNvPr id="3" name="Metin kutusu 2">
            <a:extLst>
              <a:ext uri="{FF2B5EF4-FFF2-40B4-BE49-F238E27FC236}">
                <a16:creationId xmlns:a16="http://schemas.microsoft.com/office/drawing/2014/main" id="{C91F2363-3FD3-480C-9A68-B18C5A82BFA0}"/>
              </a:ext>
            </a:extLst>
          </p:cNvPr>
          <p:cNvSpPr txBox="1"/>
          <p:nvPr/>
        </p:nvSpPr>
        <p:spPr>
          <a:xfrm>
            <a:off x="389614" y="1288820"/>
            <a:ext cx="11412772" cy="4524315"/>
          </a:xfrm>
          <a:prstGeom prst="rect">
            <a:avLst/>
          </a:prstGeom>
          <a:noFill/>
        </p:spPr>
        <p:txBody>
          <a:bodyPr wrap="square" rtlCol="0">
            <a:spAutoFit/>
          </a:bodyPr>
          <a:lstStyle/>
          <a:p>
            <a:r>
              <a:rPr lang="tr-TR" sz="1800" b="1" i="0" u="none" strike="noStrike" baseline="0" dirty="0">
                <a:solidFill>
                  <a:srgbClr val="643B1B"/>
                </a:solidFill>
              </a:rPr>
              <a:t>1. Tebliğ ile getirilen bilgilendirme zorunluluğu hangi ürünleri kapsamaktadır?</a:t>
            </a:r>
          </a:p>
          <a:p>
            <a:r>
              <a:rPr lang="tr-TR" sz="1800" b="0" i="0" u="none" strike="noStrike" baseline="0" dirty="0">
                <a:solidFill>
                  <a:srgbClr val="643B1B"/>
                </a:solidFill>
              </a:rPr>
              <a:t>     Bilgilendirme zorunluluğu, Bakanlığımız sorumluluğunda bulunan tüketici ürünlerini (tekstil, ayakkabı, çanta, kemer, cüzdan, takı, saat kordonu, mobilya, telefon ve tablet kılıfı, deterjan, oyuncak, diş fırçası, elbise fırçası, ayakkabı fırçası, saç fırçası, tıraş fırçası vb.) kapsamaktadır.</a:t>
            </a:r>
          </a:p>
          <a:p>
            <a:endParaRPr lang="tr-TR" sz="1800" b="0" i="0" u="none" strike="noStrike" baseline="0" dirty="0">
              <a:solidFill>
                <a:srgbClr val="643B1B"/>
              </a:solidFill>
            </a:endParaRPr>
          </a:p>
          <a:p>
            <a:r>
              <a:rPr lang="tr-TR" sz="1800" b="1" i="0" u="none" strike="noStrike" baseline="0" dirty="0">
                <a:solidFill>
                  <a:srgbClr val="643B1B"/>
                </a:solidFill>
              </a:rPr>
              <a:t>2. Hayvansal menşeli parçalar nedir?</a:t>
            </a:r>
            <a:endParaRPr lang="tr-TR" b="1" dirty="0">
              <a:solidFill>
                <a:srgbClr val="643B1B"/>
              </a:solidFill>
            </a:endParaRPr>
          </a:p>
          <a:p>
            <a:r>
              <a:rPr lang="tr-TR" sz="1800" b="0" i="0" u="none" strike="noStrike" baseline="0" dirty="0">
                <a:solidFill>
                  <a:srgbClr val="643B1B"/>
                </a:solidFill>
              </a:rPr>
              <a:t>    Hayvansal menşeli parçalar; deri, kürk, kıl, yağ, kemik, yün gibi hayvandan elde edilen her türlü malzemeyi kapsamaktadır.</a:t>
            </a:r>
            <a:endParaRPr lang="tr-TR" b="1" dirty="0">
              <a:solidFill>
                <a:srgbClr val="643B1B"/>
              </a:solidFill>
            </a:endParaRPr>
          </a:p>
          <a:p>
            <a:endParaRPr lang="tr-TR" b="1" dirty="0">
              <a:solidFill>
                <a:srgbClr val="643B1B"/>
              </a:solidFill>
            </a:endParaRPr>
          </a:p>
          <a:p>
            <a:r>
              <a:rPr lang="tr-TR" sz="1800" b="1" i="0" u="none" strike="noStrike" baseline="0" dirty="0">
                <a:solidFill>
                  <a:srgbClr val="643B1B"/>
                </a:solidFill>
              </a:rPr>
              <a:t>3. E-ticaret sitelerinde yer alan ürünler için de bilgilendirme zorunlu mudur? </a:t>
            </a:r>
          </a:p>
          <a:p>
            <a:r>
              <a:rPr lang="tr-TR" b="1" dirty="0">
                <a:solidFill>
                  <a:srgbClr val="643B1B"/>
                </a:solidFill>
              </a:rPr>
              <a:t>    </a:t>
            </a:r>
            <a:r>
              <a:rPr lang="tr-TR" sz="1800" b="0" i="0" u="none" strike="noStrike" baseline="0" dirty="0">
                <a:solidFill>
                  <a:srgbClr val="643B1B"/>
                </a:solidFill>
              </a:rPr>
              <a:t>Uzaktan iletişim araçları yoluyla satışa sunulan ürünlerde, ürün bilgilerinin belirtildiği alanda bilgilendirme yapılması zorunludur. </a:t>
            </a:r>
          </a:p>
          <a:p>
            <a:endParaRPr lang="tr-TR" dirty="0">
              <a:solidFill>
                <a:srgbClr val="643B1B"/>
              </a:solidFill>
            </a:endParaRPr>
          </a:p>
          <a:p>
            <a:r>
              <a:rPr lang="tr-TR" sz="1800" b="1" i="0" u="none" strike="noStrike" baseline="0" dirty="0">
                <a:solidFill>
                  <a:srgbClr val="643B1B"/>
                </a:solidFill>
              </a:rPr>
              <a:t>4. Hayvansal menşeli parça içeren ürünlerde kullanılan parçaların yüzdelik oranının belirtilmesi zorunlu mudur? </a:t>
            </a:r>
          </a:p>
          <a:p>
            <a:r>
              <a:rPr lang="tr-TR" b="1" dirty="0">
                <a:solidFill>
                  <a:srgbClr val="643B1B"/>
                </a:solidFill>
              </a:rPr>
              <a:t>    </a:t>
            </a:r>
            <a:r>
              <a:rPr lang="tr-TR" sz="1800" b="0" i="0" u="none" strike="noStrike" baseline="0" dirty="0">
                <a:solidFill>
                  <a:srgbClr val="643B1B"/>
                </a:solidFill>
              </a:rPr>
              <a:t>Hayır, hayvansal menşeli parça içeren ürünlerde bu parçanın hangi hayvandan elde edildiğine dair bilginin yüzdelik oran ile belirtilme zorunluluğu bulunmamaktadır. </a:t>
            </a:r>
            <a:endParaRPr lang="tr-TR" dirty="0"/>
          </a:p>
        </p:txBody>
      </p:sp>
    </p:spTree>
    <p:extLst>
      <p:ext uri="{BB962C8B-B14F-4D97-AF65-F5344CB8AC3E}">
        <p14:creationId xmlns:p14="http://schemas.microsoft.com/office/powerpoint/2010/main" val="149367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6D8B9C8F-0BAC-4AB8-80B1-6AE7DA3DB0F3}"/>
              </a:ext>
            </a:extLst>
          </p:cNvPr>
          <p:cNvSpPr txBox="1"/>
          <p:nvPr/>
        </p:nvSpPr>
        <p:spPr>
          <a:xfrm>
            <a:off x="389614" y="674349"/>
            <a:ext cx="11412772" cy="369332"/>
          </a:xfrm>
          <a:prstGeom prst="rect">
            <a:avLst/>
          </a:prstGeom>
          <a:solidFill>
            <a:srgbClr val="A00000"/>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lang="tr-TR" b="1" kern="0" dirty="0">
              <a:solidFill>
                <a:schemeClr val="bg1"/>
              </a:solidFill>
              <a:latin typeface="Myriad Pro" panose="020B0503030403020204" charset="0"/>
            </a:endParaRPr>
          </a:p>
        </p:txBody>
      </p:sp>
      <p:sp>
        <p:nvSpPr>
          <p:cNvPr id="4" name="Metin kutusu 3">
            <a:extLst>
              <a:ext uri="{FF2B5EF4-FFF2-40B4-BE49-F238E27FC236}">
                <a16:creationId xmlns:a16="http://schemas.microsoft.com/office/drawing/2014/main" id="{F89754A5-C861-4F80-BFA5-41E3D75A9185}"/>
              </a:ext>
            </a:extLst>
          </p:cNvPr>
          <p:cNvSpPr txBox="1"/>
          <p:nvPr/>
        </p:nvSpPr>
        <p:spPr>
          <a:xfrm>
            <a:off x="389614" y="1202501"/>
            <a:ext cx="11412772" cy="5078313"/>
          </a:xfrm>
          <a:prstGeom prst="rect">
            <a:avLst/>
          </a:prstGeom>
          <a:noFill/>
        </p:spPr>
        <p:txBody>
          <a:bodyPr wrap="square">
            <a:spAutoFit/>
          </a:bodyPr>
          <a:lstStyle/>
          <a:p>
            <a:pPr algn="just"/>
            <a:r>
              <a:rPr lang="tr-TR" sz="1800" b="1" i="0" u="none" strike="noStrike" baseline="0" dirty="0">
                <a:solidFill>
                  <a:srgbClr val="643B1B"/>
                </a:solidFill>
              </a:rPr>
              <a:t>5. Kullanılan yün elyafının hangi hayvandan elde edildiğine dair genel bilgilendirmenin, mağazada (fiziki ortamda afiş olarak) ve internet sitesinde (tüm ürünlere ilişkin) görünür şekilde yapılması yeterli midir? </a:t>
            </a:r>
          </a:p>
          <a:p>
            <a:pPr algn="just"/>
            <a:r>
              <a:rPr lang="tr-TR" b="1" dirty="0">
                <a:solidFill>
                  <a:srgbClr val="643B1B"/>
                </a:solidFill>
              </a:rPr>
              <a:t>   </a:t>
            </a:r>
            <a:r>
              <a:rPr lang="tr-TR" sz="1800" b="0" i="0" u="none" strike="noStrike" baseline="0" dirty="0">
                <a:solidFill>
                  <a:srgbClr val="643B1B"/>
                </a:solidFill>
              </a:rPr>
              <a:t>Söz konusu Tebliğ hükmü uyarınca; bilgilendirmenin ürünün etiketinde, ambalajında, üzerinde veya ürüne eşlik eden bir belgede bulunması gerekmekte olup mağazalarda ve internet sitesinde yapılan genel bir bilgilendirme mevzuata uygun değildir. Bu nedenle, bilgilendirmenin her ürün özelinde ayrı ayrı belirtilmesi gerekmektedir. </a:t>
            </a:r>
          </a:p>
          <a:p>
            <a:pPr algn="just"/>
            <a:endParaRPr lang="tr-TR" sz="1800" b="0" i="0" u="none" strike="noStrike" baseline="0" dirty="0">
              <a:solidFill>
                <a:srgbClr val="643B1B"/>
              </a:solidFill>
            </a:endParaRPr>
          </a:p>
          <a:p>
            <a:pPr algn="just"/>
            <a:r>
              <a:rPr lang="tr-TR" sz="1800" b="1" i="0" u="none" strike="noStrike" baseline="0" dirty="0">
                <a:solidFill>
                  <a:srgbClr val="643B1C"/>
                </a:solidFill>
                <a:latin typeface="MyriadPro-Bold"/>
              </a:rPr>
              <a:t>6. Hayvansal menşeli parça içeren ürünlere ilişkin bilgiler ürün üzerinde mi, fiyat etiketinde mi, ambalajda mı olmalıdır?</a:t>
            </a:r>
          </a:p>
          <a:p>
            <a:pPr algn="just"/>
            <a:r>
              <a:rPr lang="tr-TR" sz="1800" b="0" i="0" u="none" strike="noStrike" baseline="0" dirty="0">
                <a:solidFill>
                  <a:srgbClr val="643B1C"/>
                </a:solidFill>
                <a:latin typeface="MyriadPro-Regular"/>
              </a:rPr>
              <a:t>    Bahse konu düzenleme uyarınca yapılacak bilgilendirme; satın alma işleminden önce, kolayca görülebilecek ve tüketicileri yanıltmayacak şekilde ürünün </a:t>
            </a:r>
            <a:r>
              <a:rPr lang="tr-TR" sz="1800" b="1" i="0" u="none" strike="noStrike" baseline="0" dirty="0">
                <a:solidFill>
                  <a:srgbClr val="A00000"/>
                </a:solidFill>
                <a:latin typeface="MyriadPro-Regular"/>
              </a:rPr>
              <a:t>etiketinde, ambalajında, üzerinde veya ürüne eşlik eden bir belgede </a:t>
            </a:r>
            <a:r>
              <a:rPr lang="tr-TR" sz="1800" b="0" i="0" u="none" strike="noStrike" baseline="0" dirty="0">
                <a:solidFill>
                  <a:srgbClr val="643B1C"/>
                </a:solidFill>
                <a:latin typeface="MyriadPro-Regular"/>
              </a:rPr>
              <a:t>yer almalıdır.</a:t>
            </a:r>
          </a:p>
          <a:p>
            <a:pPr algn="just"/>
            <a:endParaRPr lang="tr-TR" dirty="0">
              <a:solidFill>
                <a:srgbClr val="643B1C"/>
              </a:solidFill>
              <a:latin typeface="MyriadPro-Regular"/>
            </a:endParaRPr>
          </a:p>
          <a:p>
            <a:pPr algn="just"/>
            <a:r>
              <a:rPr lang="tr-TR" sz="1800" b="1" i="0" u="none" strike="noStrike" baseline="0" dirty="0">
                <a:solidFill>
                  <a:srgbClr val="643B1B"/>
                </a:solidFill>
              </a:rPr>
              <a:t>7. Ayakkabı ürün grubu göz önüne alındığında, ilgili düzenlemeye ilişkin bilgiler ayakkabı üzerinde mi, fiyat etiketinde mi, kutu üzerinde mi olmalıdır? </a:t>
            </a:r>
          </a:p>
          <a:p>
            <a:pPr algn="just"/>
            <a:r>
              <a:rPr lang="tr-TR" sz="1800" b="0" i="0" u="none" strike="noStrike" baseline="0" dirty="0">
                <a:solidFill>
                  <a:srgbClr val="643B1B"/>
                </a:solidFill>
              </a:rPr>
              <a:t>    Bahse konu düzenleme uyarınca yapılacak bilgilendirme; satın alma işleminden önce, kolayca görülebilecek ve tüketicileri yanıltmayacak şekilde ürünün etiketinde, ambalajında, üzerinde veya ürüne eşlik eden bir belgede yer almalıdır. </a:t>
            </a:r>
            <a:r>
              <a:rPr lang="tr-TR" sz="1800" b="0" i="0" u="none" strike="noStrike" baseline="0" dirty="0">
                <a:solidFill>
                  <a:srgbClr val="643B1B"/>
                </a:solidFill>
                <a:latin typeface="Abril Fatface"/>
              </a:rPr>
              <a:t> </a:t>
            </a:r>
            <a:endParaRPr lang="tr-TR" sz="1800" b="0" i="0" u="none" strike="noStrike" baseline="0" dirty="0">
              <a:solidFill>
                <a:srgbClr val="643B1B"/>
              </a:solidFill>
            </a:endParaRPr>
          </a:p>
          <a:p>
            <a:pPr algn="just"/>
            <a:endParaRPr lang="tr-TR" sz="1800" b="1" i="0" u="none" strike="noStrike" baseline="0" dirty="0">
              <a:solidFill>
                <a:srgbClr val="643B1C"/>
              </a:solidFill>
              <a:latin typeface="MyriadPro-Bold"/>
            </a:endParaRPr>
          </a:p>
        </p:txBody>
      </p:sp>
    </p:spTree>
    <p:extLst>
      <p:ext uri="{BB962C8B-B14F-4D97-AF65-F5344CB8AC3E}">
        <p14:creationId xmlns:p14="http://schemas.microsoft.com/office/powerpoint/2010/main" val="178932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B813156-E632-4F6A-9C6C-F48BB3FAD8A2}"/>
              </a:ext>
            </a:extLst>
          </p:cNvPr>
          <p:cNvSpPr txBox="1"/>
          <p:nvPr/>
        </p:nvSpPr>
        <p:spPr>
          <a:xfrm>
            <a:off x="389614" y="674349"/>
            <a:ext cx="11412772" cy="369332"/>
          </a:xfrm>
          <a:prstGeom prst="rect">
            <a:avLst/>
          </a:prstGeom>
          <a:solidFill>
            <a:srgbClr val="A00000"/>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lang="tr-TR" b="1" kern="0" dirty="0">
              <a:solidFill>
                <a:schemeClr val="bg1"/>
              </a:solidFill>
              <a:latin typeface="Myriad Pro" panose="020B0503030403020204" charset="0"/>
            </a:endParaRPr>
          </a:p>
        </p:txBody>
      </p:sp>
      <p:pic>
        <p:nvPicPr>
          <p:cNvPr id="4" name="Resim 3">
            <a:extLst>
              <a:ext uri="{FF2B5EF4-FFF2-40B4-BE49-F238E27FC236}">
                <a16:creationId xmlns:a16="http://schemas.microsoft.com/office/drawing/2014/main" id="{8A568784-37FF-4E03-B44D-6FFD91DBAF37}"/>
              </a:ext>
            </a:extLst>
          </p:cNvPr>
          <p:cNvPicPr>
            <a:picLocks noChangeAspect="1"/>
          </p:cNvPicPr>
          <p:nvPr/>
        </p:nvPicPr>
        <p:blipFill>
          <a:blip r:embed="rId2"/>
          <a:stretch>
            <a:fillRect/>
          </a:stretch>
        </p:blipFill>
        <p:spPr>
          <a:xfrm>
            <a:off x="751564" y="1487665"/>
            <a:ext cx="5477786" cy="4589929"/>
          </a:xfrm>
          <a:prstGeom prst="rect">
            <a:avLst/>
          </a:prstGeom>
        </p:spPr>
      </p:pic>
      <p:pic>
        <p:nvPicPr>
          <p:cNvPr id="6" name="Resim 5">
            <a:extLst>
              <a:ext uri="{FF2B5EF4-FFF2-40B4-BE49-F238E27FC236}">
                <a16:creationId xmlns:a16="http://schemas.microsoft.com/office/drawing/2014/main" id="{225DE46A-1A96-4F25-A1B3-6353859B94D5}"/>
              </a:ext>
            </a:extLst>
          </p:cNvPr>
          <p:cNvPicPr>
            <a:picLocks noChangeAspect="1"/>
          </p:cNvPicPr>
          <p:nvPr/>
        </p:nvPicPr>
        <p:blipFill>
          <a:blip r:embed="rId3"/>
          <a:stretch>
            <a:fillRect/>
          </a:stretch>
        </p:blipFill>
        <p:spPr>
          <a:xfrm>
            <a:off x="7236198" y="1372721"/>
            <a:ext cx="3872753" cy="4589930"/>
          </a:xfrm>
          <a:prstGeom prst="rect">
            <a:avLst/>
          </a:prstGeom>
        </p:spPr>
      </p:pic>
    </p:spTree>
    <p:extLst>
      <p:ext uri="{BB962C8B-B14F-4D97-AF65-F5344CB8AC3E}">
        <p14:creationId xmlns:p14="http://schemas.microsoft.com/office/powerpoint/2010/main" val="188207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a:extLst>
              <a:ext uri="{FF2B5EF4-FFF2-40B4-BE49-F238E27FC236}">
                <a16:creationId xmlns:a16="http://schemas.microsoft.com/office/drawing/2014/main" id="{B807CA6E-B2E7-48AC-9A39-51D34FD5E68B}"/>
              </a:ext>
            </a:extLst>
          </p:cNvPr>
          <p:cNvSpPr txBox="1">
            <a:spLocks/>
          </p:cNvSpPr>
          <p:nvPr/>
        </p:nvSpPr>
        <p:spPr>
          <a:xfrm>
            <a:off x="739669" y="9137"/>
            <a:ext cx="11452331"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endParaRPr lang="tr-TR" sz="2600" b="1" dirty="0">
              <a:solidFill>
                <a:srgbClr val="A00000"/>
              </a:solidFill>
              <a:latin typeface="Myriad Pro" panose="020B0503030403020204" pitchFamily="34" charset="0"/>
            </a:endParaRPr>
          </a:p>
        </p:txBody>
      </p:sp>
      <p:sp>
        <p:nvSpPr>
          <p:cNvPr id="30" name="Metin kutusu 29">
            <a:extLst>
              <a:ext uri="{FF2B5EF4-FFF2-40B4-BE49-F238E27FC236}">
                <a16:creationId xmlns:a16="http://schemas.microsoft.com/office/drawing/2014/main" id="{7B986084-69C8-45BF-9F11-ADF04509F0A1}"/>
              </a:ext>
            </a:extLst>
          </p:cNvPr>
          <p:cNvSpPr txBox="1"/>
          <p:nvPr/>
        </p:nvSpPr>
        <p:spPr>
          <a:xfrm>
            <a:off x="389614" y="674349"/>
            <a:ext cx="11412772" cy="369332"/>
          </a:xfrm>
          <a:prstGeom prst="rect">
            <a:avLst/>
          </a:prstGeom>
          <a:solidFill>
            <a:srgbClr val="A00000"/>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lang="tr-TR" b="1" kern="0" dirty="0">
              <a:solidFill>
                <a:schemeClr val="bg1"/>
              </a:solidFill>
              <a:latin typeface="Myriad Pro" panose="020B0503030403020204" charset="0"/>
            </a:endParaRPr>
          </a:p>
        </p:txBody>
      </p:sp>
      <p:sp>
        <p:nvSpPr>
          <p:cNvPr id="31" name="Metin kutusu 30">
            <a:extLst>
              <a:ext uri="{FF2B5EF4-FFF2-40B4-BE49-F238E27FC236}">
                <a16:creationId xmlns:a16="http://schemas.microsoft.com/office/drawing/2014/main" id="{91849B3B-F3F3-4E9F-B38B-6BE2C0D5E1B8}"/>
              </a:ext>
            </a:extLst>
          </p:cNvPr>
          <p:cNvSpPr txBox="1"/>
          <p:nvPr/>
        </p:nvSpPr>
        <p:spPr>
          <a:xfrm>
            <a:off x="389614" y="1123473"/>
            <a:ext cx="11412771" cy="5078313"/>
          </a:xfrm>
          <a:prstGeom prst="rect">
            <a:avLst/>
          </a:prstGeom>
          <a:noFill/>
        </p:spPr>
        <p:txBody>
          <a:bodyPr wrap="square">
            <a:spAutoFit/>
          </a:bodyPr>
          <a:lstStyle/>
          <a:p>
            <a:pPr algn="just"/>
            <a:r>
              <a:rPr lang="tr-TR" sz="1800" b="1" i="0" u="none" strike="noStrike" baseline="0" dirty="0">
                <a:solidFill>
                  <a:srgbClr val="643B1B"/>
                </a:solidFill>
              </a:rPr>
              <a:t>8. Ayakkabıda kullanılan derinin türü ile birlikte (sığır derisi, yılan derisi, keçi derisi vb.) bu türlerin toplam deri içerisindeki oranlarının ayrı ayrı belirtilme zorunluluğu var mıdır? </a:t>
            </a:r>
          </a:p>
          <a:p>
            <a:pPr algn="just"/>
            <a:r>
              <a:rPr lang="tr-TR" b="1" dirty="0">
                <a:solidFill>
                  <a:srgbClr val="643B1B"/>
                </a:solidFill>
              </a:rPr>
              <a:t>   </a:t>
            </a:r>
            <a:r>
              <a:rPr lang="tr-TR" sz="1800" b="0" i="0" u="none" strike="noStrike" baseline="0" dirty="0">
                <a:solidFill>
                  <a:srgbClr val="643B1B"/>
                </a:solidFill>
              </a:rPr>
              <a:t>Ayakkabıda kullanılan derinin toplam deri içerisindeki yüzdelik oranının belirtilme zorunluluğu bulunmamaktadır. </a:t>
            </a:r>
          </a:p>
          <a:p>
            <a:pPr algn="just"/>
            <a:endParaRPr lang="tr-TR" dirty="0">
              <a:solidFill>
                <a:srgbClr val="643B1B"/>
              </a:solidFill>
            </a:endParaRPr>
          </a:p>
          <a:p>
            <a:pPr algn="just"/>
            <a:r>
              <a:rPr lang="tr-TR" sz="1800" b="1" i="0" u="none" strike="noStrike" baseline="0" dirty="0">
                <a:solidFill>
                  <a:srgbClr val="643B1B"/>
                </a:solidFill>
              </a:rPr>
              <a:t>9. Ürün üzerinde yer alan hayvansal içerikli aksesuarlar için bilgilendirme zorunlu mudur?</a:t>
            </a:r>
          </a:p>
          <a:p>
            <a:pPr algn="just"/>
            <a:r>
              <a:rPr lang="tr-TR" b="1" dirty="0">
                <a:solidFill>
                  <a:srgbClr val="643B1B"/>
                </a:solidFill>
              </a:rPr>
              <a:t>   </a:t>
            </a:r>
            <a:r>
              <a:rPr lang="tr-TR" sz="1800" b="1" i="0" u="none" strike="noStrike" baseline="0" dirty="0">
                <a:solidFill>
                  <a:srgbClr val="643B1B"/>
                </a:solidFill>
              </a:rPr>
              <a:t> </a:t>
            </a:r>
            <a:r>
              <a:rPr lang="tr-TR" sz="1800" b="0" i="0" u="none" strike="noStrike" baseline="0" dirty="0">
                <a:solidFill>
                  <a:srgbClr val="643B1B"/>
                </a:solidFill>
              </a:rPr>
              <a:t>Tebliğ kapsamındaki ürünler üzerinde yer alan hayvansal içerikli aksesuarların (deri şerit, tüy aksesuar, deri ayakkabı bağcığı, kemik düğme vb.) hangi hayvandan elde edildiği bilgisine yer verilmedir. </a:t>
            </a:r>
            <a:endParaRPr lang="tr-TR" dirty="0">
              <a:solidFill>
                <a:srgbClr val="643B1B"/>
              </a:solidFill>
            </a:endParaRPr>
          </a:p>
          <a:p>
            <a:pPr algn="just"/>
            <a:endParaRPr lang="tr-TR" dirty="0">
              <a:solidFill>
                <a:srgbClr val="643B1B"/>
              </a:solidFill>
            </a:endParaRPr>
          </a:p>
          <a:p>
            <a:pPr algn="just"/>
            <a:r>
              <a:rPr lang="tr-TR" sz="1800" b="1" i="0" u="none" strike="noStrike" baseline="0" dirty="0">
                <a:solidFill>
                  <a:srgbClr val="643B1B"/>
                </a:solidFill>
              </a:rPr>
              <a:t>10. Bilgilendirme yapılırken hayvansal menşeli parçanın ürünün hangi kısmında yer aldığına dair bilginin (ürünün dış yüzü, astarı, tabanı vs.) belirtilmesi zorunlu mudur?</a:t>
            </a:r>
          </a:p>
          <a:p>
            <a:pPr algn="just"/>
            <a:r>
              <a:rPr lang="tr-TR" sz="1800" b="1" i="0" u="none" strike="noStrike" baseline="0" dirty="0">
                <a:solidFill>
                  <a:srgbClr val="643B1B"/>
                </a:solidFill>
              </a:rPr>
              <a:t>     </a:t>
            </a:r>
            <a:r>
              <a:rPr lang="tr-TR" sz="1800" b="0" i="0" u="none" strike="noStrike" baseline="0" dirty="0">
                <a:solidFill>
                  <a:srgbClr val="643B1B"/>
                </a:solidFill>
              </a:rPr>
              <a:t>Hayır, hayvansal menşeli parçanın ürünün hangi kısmında yer aldığı bilgisinin belirtilme zorunluluğu bulunmamaktadır.</a:t>
            </a:r>
          </a:p>
          <a:p>
            <a:pPr algn="just"/>
            <a:endParaRPr lang="tr-TR" dirty="0">
              <a:solidFill>
                <a:srgbClr val="643B1B"/>
              </a:solidFill>
            </a:endParaRPr>
          </a:p>
          <a:p>
            <a:pPr algn="just"/>
            <a:r>
              <a:rPr lang="tr-TR" sz="1800" b="1" i="0" u="none" strike="noStrike" baseline="0" dirty="0">
                <a:solidFill>
                  <a:srgbClr val="643B1B"/>
                </a:solidFill>
              </a:rPr>
              <a:t>11. Hammadde veya yarı mamul olarak piyasaya arz edilen ürünler de Tebliğ kapsamında bilgilendirmeye tabi midir?      </a:t>
            </a:r>
            <a:r>
              <a:rPr lang="tr-TR" sz="1800" b="0" i="0" u="none" strike="noStrike" baseline="0" dirty="0">
                <a:solidFill>
                  <a:srgbClr val="643B1B"/>
                </a:solidFill>
              </a:rPr>
              <a:t>Bu Tebliğ değişikliği, piyasaya nihai ürün olarak arz edilen ve Bakanlığımız sorumluluğunda bulunan tüketici ürünlerini kapsamaktadır.  </a:t>
            </a:r>
            <a:r>
              <a:rPr lang="tr-TR" sz="1800" b="0" i="0" u="none" strike="noStrike" baseline="0" dirty="0">
                <a:solidFill>
                  <a:srgbClr val="643B1B"/>
                </a:solidFill>
                <a:latin typeface="Abril Fatface"/>
              </a:rPr>
              <a:t> </a:t>
            </a:r>
            <a:endParaRPr lang="tr-TR" dirty="0">
              <a:solidFill>
                <a:srgbClr val="643B1B"/>
              </a:solidFill>
            </a:endParaRPr>
          </a:p>
          <a:p>
            <a:endParaRPr lang="tr-TR" dirty="0">
              <a:solidFill>
                <a:srgbClr val="643B1B"/>
              </a:solidFill>
            </a:endParaRPr>
          </a:p>
          <a:p>
            <a:r>
              <a:rPr lang="tr-TR" sz="1800" b="1" i="0" u="none" strike="noStrike" baseline="0" dirty="0">
                <a:solidFill>
                  <a:srgbClr val="643B1B"/>
                </a:solidFill>
                <a:latin typeface="Myriad Pro"/>
              </a:rPr>
              <a:t>12. Omurgasız hayvan menşeli ürünler de (sedef vb.) Tebliğ kapsamında değerlendirilebilir mi?         </a:t>
            </a:r>
            <a:r>
              <a:rPr lang="tr-TR" sz="1800" b="0" i="0" u="none" strike="noStrike" baseline="0" dirty="0">
                <a:solidFill>
                  <a:srgbClr val="643B1B"/>
                </a:solidFill>
                <a:latin typeface="Myriad Pro"/>
              </a:rPr>
              <a:t>Omurgasız hayvanlardan elde edilen parçalar da bu Tebliğ kapsamında yer almaktadır. </a:t>
            </a:r>
            <a:endParaRPr lang="tr-TR" dirty="0"/>
          </a:p>
        </p:txBody>
      </p:sp>
    </p:spTree>
    <p:extLst>
      <p:ext uri="{BB962C8B-B14F-4D97-AF65-F5344CB8AC3E}">
        <p14:creationId xmlns:p14="http://schemas.microsoft.com/office/powerpoint/2010/main" val="290489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a:extLst>
              <a:ext uri="{FF2B5EF4-FFF2-40B4-BE49-F238E27FC236}">
                <a16:creationId xmlns:a16="http://schemas.microsoft.com/office/drawing/2014/main" id="{B807CA6E-B2E7-48AC-9A39-51D34FD5E68B}"/>
              </a:ext>
            </a:extLst>
          </p:cNvPr>
          <p:cNvSpPr txBox="1">
            <a:spLocks/>
          </p:cNvSpPr>
          <p:nvPr/>
        </p:nvSpPr>
        <p:spPr>
          <a:xfrm>
            <a:off x="184531" y="1285875"/>
            <a:ext cx="11866298"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endParaRPr lang="tr-TR" sz="2800" b="1" dirty="0">
              <a:solidFill>
                <a:srgbClr val="A00000"/>
              </a:solidFill>
              <a:latin typeface="Myriad Pro" panose="020B0503030403020204" pitchFamily="34" charset="0"/>
            </a:endParaRPr>
          </a:p>
        </p:txBody>
      </p:sp>
      <p:sp>
        <p:nvSpPr>
          <p:cNvPr id="4" name="Metin kutusu 3">
            <a:extLst>
              <a:ext uri="{FF2B5EF4-FFF2-40B4-BE49-F238E27FC236}">
                <a16:creationId xmlns:a16="http://schemas.microsoft.com/office/drawing/2014/main" id="{962ED4A2-CAB8-4903-A0F2-0FF1B56C06AF}"/>
              </a:ext>
            </a:extLst>
          </p:cNvPr>
          <p:cNvSpPr txBox="1"/>
          <p:nvPr/>
        </p:nvSpPr>
        <p:spPr>
          <a:xfrm>
            <a:off x="184531" y="799137"/>
            <a:ext cx="11866297"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7" name="Metin kutusu 6">
            <a:extLst>
              <a:ext uri="{FF2B5EF4-FFF2-40B4-BE49-F238E27FC236}">
                <a16:creationId xmlns:a16="http://schemas.microsoft.com/office/drawing/2014/main" id="{4447DB24-2458-4650-BEB7-090429E9CFF1}"/>
              </a:ext>
            </a:extLst>
          </p:cNvPr>
          <p:cNvSpPr txBox="1"/>
          <p:nvPr/>
        </p:nvSpPr>
        <p:spPr>
          <a:xfrm>
            <a:off x="184531" y="1285875"/>
            <a:ext cx="11866296" cy="1477328"/>
          </a:xfrm>
          <a:prstGeom prst="rect">
            <a:avLst/>
          </a:prstGeom>
          <a:noFill/>
        </p:spPr>
        <p:txBody>
          <a:bodyPr wrap="square">
            <a:spAutoFit/>
          </a:bodyPr>
          <a:lstStyle/>
          <a:p>
            <a:r>
              <a:rPr lang="tr-TR" sz="1800" b="1" i="0" u="none" strike="noStrike" baseline="0" dirty="0">
                <a:solidFill>
                  <a:srgbClr val="643B1B"/>
                </a:solidFill>
              </a:rPr>
              <a:t>14. Söz konusu bilgilendirmenin tüketiciye sunulmadığının tespit edilmesi durumunda uygulanacak idari yaptırımlar nelerdir? </a:t>
            </a:r>
          </a:p>
          <a:p>
            <a:r>
              <a:rPr lang="tr-TR" b="1" dirty="0">
                <a:solidFill>
                  <a:srgbClr val="643B1B"/>
                </a:solidFill>
              </a:rPr>
              <a:t>    </a:t>
            </a:r>
            <a:r>
              <a:rPr lang="tr-TR" sz="1800" b="0" i="0" u="none" strike="noStrike" baseline="0" dirty="0">
                <a:solidFill>
                  <a:srgbClr val="643B1B"/>
                </a:solidFill>
              </a:rPr>
              <a:t>Bilgilendirmenin üründe bulunmaması durumunda, 7223 sayılı Ürün Güvenliği ve Teknik Düzenlemeler Kanunu’nun 20’nci maddesinin birinci fıkrasının (b) bendinde yer alan madde hükmü uyarınca 2025 yılı için 138.498 Türk Lirasından 1.384.989 Türk Lirasına kadar idari para cezası ile birlikte diğer önlemler uygulanır. </a:t>
            </a:r>
            <a:endParaRPr lang="tr-TR" dirty="0"/>
          </a:p>
        </p:txBody>
      </p:sp>
    </p:spTree>
    <p:extLst>
      <p:ext uri="{BB962C8B-B14F-4D97-AF65-F5344CB8AC3E}">
        <p14:creationId xmlns:p14="http://schemas.microsoft.com/office/powerpoint/2010/main" val="216046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2FB7566-00F9-40DF-AFE1-93E9035B7125}"/>
              </a:ext>
            </a:extLst>
          </p:cNvPr>
          <p:cNvSpPr txBox="1"/>
          <p:nvPr/>
        </p:nvSpPr>
        <p:spPr>
          <a:xfrm>
            <a:off x="184531" y="799137"/>
            <a:ext cx="11866297"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3" name="Unvan 1">
            <a:extLst>
              <a:ext uri="{FF2B5EF4-FFF2-40B4-BE49-F238E27FC236}">
                <a16:creationId xmlns:a16="http://schemas.microsoft.com/office/drawing/2014/main" id="{394CA120-F126-432E-82E2-1929BA7C0A85}"/>
              </a:ext>
            </a:extLst>
          </p:cNvPr>
          <p:cNvSpPr txBox="1">
            <a:spLocks/>
          </p:cNvSpPr>
          <p:nvPr/>
        </p:nvSpPr>
        <p:spPr>
          <a:xfrm>
            <a:off x="569623" y="0"/>
            <a:ext cx="7232274"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r>
              <a:rPr lang="tr-TR" sz="2800" b="1" dirty="0">
                <a:solidFill>
                  <a:srgbClr val="C00000"/>
                </a:solidFill>
                <a:latin typeface="Myriad Pro" panose="020B0503030403020204" charset="0"/>
              </a:rPr>
              <a:t>7. DOĞRU ETİKETLEME ÖRNEKLERİ</a:t>
            </a:r>
          </a:p>
        </p:txBody>
      </p:sp>
      <p:sp>
        <p:nvSpPr>
          <p:cNvPr id="10" name="Oval 9">
            <a:extLst>
              <a:ext uri="{FF2B5EF4-FFF2-40B4-BE49-F238E27FC236}">
                <a16:creationId xmlns:a16="http://schemas.microsoft.com/office/drawing/2014/main" id="{14089D63-4016-4877-9C3B-5DA6F46A7E45}"/>
              </a:ext>
            </a:extLst>
          </p:cNvPr>
          <p:cNvSpPr/>
          <p:nvPr/>
        </p:nvSpPr>
        <p:spPr>
          <a:xfrm>
            <a:off x="2424111" y="4059582"/>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DEVE TÜYÜ İÇERİR</a:t>
            </a:r>
          </a:p>
        </p:txBody>
      </p:sp>
      <p:sp>
        <p:nvSpPr>
          <p:cNvPr id="11" name="Oval 10">
            <a:extLst>
              <a:ext uri="{FF2B5EF4-FFF2-40B4-BE49-F238E27FC236}">
                <a16:creationId xmlns:a16="http://schemas.microsoft.com/office/drawing/2014/main" id="{34917851-90A7-41FE-9A27-CB5BAD66912F}"/>
              </a:ext>
            </a:extLst>
          </p:cNvPr>
          <p:cNvSpPr/>
          <p:nvPr/>
        </p:nvSpPr>
        <p:spPr>
          <a:xfrm>
            <a:off x="7205661" y="4059582"/>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SIĞIR</a:t>
            </a:r>
          </a:p>
          <a:p>
            <a:pPr algn="ctr"/>
            <a:r>
              <a:rPr lang="tr-TR" b="1" dirty="0">
                <a:solidFill>
                  <a:schemeClr val="tx1"/>
                </a:solidFill>
              </a:rPr>
              <a:t>DERİSİ</a:t>
            </a:r>
          </a:p>
          <a:p>
            <a:pPr algn="ctr"/>
            <a:r>
              <a:rPr lang="tr-TR" b="1" dirty="0">
                <a:solidFill>
                  <a:schemeClr val="tx1"/>
                </a:solidFill>
              </a:rPr>
              <a:t>İÇERİR</a:t>
            </a:r>
          </a:p>
        </p:txBody>
      </p:sp>
      <p:sp>
        <p:nvSpPr>
          <p:cNvPr id="12" name="Oval 11">
            <a:extLst>
              <a:ext uri="{FF2B5EF4-FFF2-40B4-BE49-F238E27FC236}">
                <a16:creationId xmlns:a16="http://schemas.microsoft.com/office/drawing/2014/main" id="{1BA112C2-9B9B-4B58-AEA8-5FB16E9A5532}"/>
              </a:ext>
            </a:extLst>
          </p:cNvPr>
          <p:cNvSpPr/>
          <p:nvPr/>
        </p:nvSpPr>
        <p:spPr>
          <a:xfrm>
            <a:off x="8758240" y="1761538"/>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TAVŞAN</a:t>
            </a:r>
          </a:p>
          <a:p>
            <a:pPr algn="ctr"/>
            <a:r>
              <a:rPr lang="tr-TR" b="1" dirty="0">
                <a:solidFill>
                  <a:schemeClr val="tx1"/>
                </a:solidFill>
              </a:rPr>
              <a:t>YÜNÜ</a:t>
            </a:r>
          </a:p>
          <a:p>
            <a:pPr algn="ctr"/>
            <a:r>
              <a:rPr lang="tr-TR" b="1" dirty="0">
                <a:solidFill>
                  <a:schemeClr val="tx1"/>
                </a:solidFill>
              </a:rPr>
              <a:t>İÇERİR</a:t>
            </a:r>
          </a:p>
        </p:txBody>
      </p:sp>
      <p:sp>
        <p:nvSpPr>
          <p:cNvPr id="13" name="Oval 12">
            <a:extLst>
              <a:ext uri="{FF2B5EF4-FFF2-40B4-BE49-F238E27FC236}">
                <a16:creationId xmlns:a16="http://schemas.microsoft.com/office/drawing/2014/main" id="{5275CE40-E31E-4075-9532-C5F3AE69F03E}"/>
              </a:ext>
            </a:extLst>
          </p:cNvPr>
          <p:cNvSpPr/>
          <p:nvPr/>
        </p:nvSpPr>
        <p:spPr>
          <a:xfrm>
            <a:off x="4814886" y="1761538"/>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TİLKİ KÜRKÜNDEN ÜRETİLMİŞTİR</a:t>
            </a:r>
          </a:p>
        </p:txBody>
      </p:sp>
      <p:sp>
        <p:nvSpPr>
          <p:cNvPr id="14" name="Oval 13">
            <a:extLst>
              <a:ext uri="{FF2B5EF4-FFF2-40B4-BE49-F238E27FC236}">
                <a16:creationId xmlns:a16="http://schemas.microsoft.com/office/drawing/2014/main" id="{029D7714-532F-464B-ADA1-940FA4591C90}"/>
              </a:ext>
            </a:extLst>
          </p:cNvPr>
          <p:cNvSpPr/>
          <p:nvPr/>
        </p:nvSpPr>
        <p:spPr>
          <a:xfrm>
            <a:off x="1119186" y="1724025"/>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DOMUZ</a:t>
            </a:r>
          </a:p>
          <a:p>
            <a:pPr algn="ctr"/>
            <a:r>
              <a:rPr lang="tr-TR" b="1" dirty="0">
                <a:solidFill>
                  <a:schemeClr val="tx1"/>
                </a:solidFill>
              </a:rPr>
              <a:t>DERİSİ</a:t>
            </a:r>
          </a:p>
          <a:p>
            <a:pPr algn="ctr"/>
            <a:r>
              <a:rPr lang="tr-TR" b="1" dirty="0">
                <a:solidFill>
                  <a:schemeClr val="tx1"/>
                </a:solidFill>
              </a:rPr>
              <a:t>İÇERİ</a:t>
            </a:r>
          </a:p>
        </p:txBody>
      </p:sp>
    </p:spTree>
    <p:extLst>
      <p:ext uri="{BB962C8B-B14F-4D97-AF65-F5344CB8AC3E}">
        <p14:creationId xmlns:p14="http://schemas.microsoft.com/office/powerpoint/2010/main" val="4223465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F286824-123D-4499-8B2D-4578907503F4}"/>
              </a:ext>
            </a:extLst>
          </p:cNvPr>
          <p:cNvSpPr txBox="1"/>
          <p:nvPr/>
        </p:nvSpPr>
        <p:spPr>
          <a:xfrm>
            <a:off x="184531" y="799137"/>
            <a:ext cx="11866297"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3" name="Unvan 1">
            <a:extLst>
              <a:ext uri="{FF2B5EF4-FFF2-40B4-BE49-F238E27FC236}">
                <a16:creationId xmlns:a16="http://schemas.microsoft.com/office/drawing/2014/main" id="{683ECD97-A543-4AAD-8240-8454E61A4227}"/>
              </a:ext>
            </a:extLst>
          </p:cNvPr>
          <p:cNvSpPr txBox="1">
            <a:spLocks/>
          </p:cNvSpPr>
          <p:nvPr/>
        </p:nvSpPr>
        <p:spPr>
          <a:xfrm>
            <a:off x="569623" y="0"/>
            <a:ext cx="7232274"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r>
              <a:rPr lang="tr-TR" sz="2800" b="1" dirty="0">
                <a:solidFill>
                  <a:srgbClr val="C00000"/>
                </a:solidFill>
                <a:latin typeface="Myriad Pro" panose="020B0503030403020204" charset="0"/>
              </a:rPr>
              <a:t>8. HATALI ETİKETLEME ÖRNEKLERİ</a:t>
            </a:r>
          </a:p>
        </p:txBody>
      </p:sp>
      <p:sp>
        <p:nvSpPr>
          <p:cNvPr id="10" name="Oval 9">
            <a:extLst>
              <a:ext uri="{FF2B5EF4-FFF2-40B4-BE49-F238E27FC236}">
                <a16:creationId xmlns:a16="http://schemas.microsoft.com/office/drawing/2014/main" id="{C8C6D859-029B-4D71-A061-97C8235F9A72}"/>
              </a:ext>
            </a:extLst>
          </p:cNvPr>
          <p:cNvSpPr/>
          <p:nvPr/>
        </p:nvSpPr>
        <p:spPr>
          <a:xfrm>
            <a:off x="776287" y="1666872"/>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DOĞAL</a:t>
            </a:r>
          </a:p>
          <a:p>
            <a:pPr algn="ctr"/>
            <a:r>
              <a:rPr lang="tr-TR" b="1" dirty="0">
                <a:solidFill>
                  <a:schemeClr val="tx1"/>
                </a:solidFill>
              </a:rPr>
              <a:t>DERİ</a:t>
            </a:r>
          </a:p>
          <a:p>
            <a:pPr algn="ctr"/>
            <a:r>
              <a:rPr lang="tr-TR" b="1" dirty="0">
                <a:solidFill>
                  <a:schemeClr val="tx1"/>
                </a:solidFill>
              </a:rPr>
              <a:t>İÇERİR</a:t>
            </a:r>
          </a:p>
        </p:txBody>
      </p:sp>
      <p:sp>
        <p:nvSpPr>
          <p:cNvPr id="11" name="Oval 10">
            <a:extLst>
              <a:ext uri="{FF2B5EF4-FFF2-40B4-BE49-F238E27FC236}">
                <a16:creationId xmlns:a16="http://schemas.microsoft.com/office/drawing/2014/main" id="{6A90BD7B-92E2-4179-8468-E4071B933444}"/>
              </a:ext>
            </a:extLst>
          </p:cNvPr>
          <p:cNvSpPr/>
          <p:nvPr/>
        </p:nvSpPr>
        <p:spPr>
          <a:xfrm>
            <a:off x="7024686" y="3943347"/>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KÜRK MANTO</a:t>
            </a:r>
          </a:p>
        </p:txBody>
      </p:sp>
      <p:sp>
        <p:nvSpPr>
          <p:cNvPr id="12" name="Oval 11">
            <a:extLst>
              <a:ext uri="{FF2B5EF4-FFF2-40B4-BE49-F238E27FC236}">
                <a16:creationId xmlns:a16="http://schemas.microsoft.com/office/drawing/2014/main" id="{29C0FA67-8167-4F3C-AD29-C0CB48F801D1}"/>
              </a:ext>
            </a:extLst>
          </p:cNvPr>
          <p:cNvSpPr/>
          <p:nvPr/>
        </p:nvSpPr>
        <p:spPr>
          <a:xfrm>
            <a:off x="2243136" y="4013130"/>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DERİ</a:t>
            </a:r>
          </a:p>
          <a:p>
            <a:pPr algn="ctr"/>
            <a:r>
              <a:rPr lang="tr-TR" b="1" dirty="0">
                <a:solidFill>
                  <a:schemeClr val="tx1"/>
                </a:solidFill>
              </a:rPr>
              <a:t>HALI</a:t>
            </a:r>
          </a:p>
        </p:txBody>
      </p:sp>
      <p:sp>
        <p:nvSpPr>
          <p:cNvPr id="13" name="Oval 12">
            <a:extLst>
              <a:ext uri="{FF2B5EF4-FFF2-40B4-BE49-F238E27FC236}">
                <a16:creationId xmlns:a16="http://schemas.microsoft.com/office/drawing/2014/main" id="{CC4DF6DB-1E4B-4EA9-9648-A06ABD25500C}"/>
              </a:ext>
            </a:extLst>
          </p:cNvPr>
          <p:cNvSpPr/>
          <p:nvPr/>
        </p:nvSpPr>
        <p:spPr>
          <a:xfrm>
            <a:off x="8491534" y="1666872"/>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BU DÜĞME</a:t>
            </a:r>
          </a:p>
          <a:p>
            <a:pPr algn="ctr"/>
            <a:r>
              <a:rPr lang="tr-TR" b="1" dirty="0">
                <a:solidFill>
                  <a:schemeClr val="tx1"/>
                </a:solidFill>
              </a:rPr>
              <a:t>KEMİKTEN</a:t>
            </a:r>
          </a:p>
          <a:p>
            <a:pPr algn="ctr"/>
            <a:r>
              <a:rPr lang="tr-TR" b="1" dirty="0">
                <a:solidFill>
                  <a:schemeClr val="tx1"/>
                </a:solidFill>
              </a:rPr>
              <a:t>ÜRETİLMİŞTİR</a:t>
            </a:r>
          </a:p>
        </p:txBody>
      </p:sp>
      <p:sp>
        <p:nvSpPr>
          <p:cNvPr id="14" name="Oval 13">
            <a:extLst>
              <a:ext uri="{FF2B5EF4-FFF2-40B4-BE49-F238E27FC236}">
                <a16:creationId xmlns:a16="http://schemas.microsoft.com/office/drawing/2014/main" id="{2DB3F59E-F401-4693-BD85-79FE550EBC88}"/>
              </a:ext>
            </a:extLst>
          </p:cNvPr>
          <p:cNvSpPr/>
          <p:nvPr/>
        </p:nvSpPr>
        <p:spPr>
          <a:xfrm>
            <a:off x="4633911" y="1666872"/>
            <a:ext cx="2390775" cy="17049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b="1" dirty="0">
                <a:solidFill>
                  <a:schemeClr val="tx1"/>
                </a:solidFill>
              </a:rPr>
              <a:t>YÜN </a:t>
            </a:r>
          </a:p>
          <a:p>
            <a:pPr algn="ctr"/>
            <a:r>
              <a:rPr lang="tr-TR" b="1" dirty="0">
                <a:solidFill>
                  <a:schemeClr val="tx1"/>
                </a:solidFill>
              </a:rPr>
              <a:t>İÇERİR</a:t>
            </a:r>
          </a:p>
        </p:txBody>
      </p:sp>
    </p:spTree>
    <p:extLst>
      <p:ext uri="{BB962C8B-B14F-4D97-AF65-F5344CB8AC3E}">
        <p14:creationId xmlns:p14="http://schemas.microsoft.com/office/powerpoint/2010/main" val="3336177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a:extLst>
              <a:ext uri="{FF2B5EF4-FFF2-40B4-BE49-F238E27FC236}">
                <a16:creationId xmlns:a16="http://schemas.microsoft.com/office/drawing/2014/main" id="{B807CA6E-B2E7-48AC-9A39-51D34FD5E68B}"/>
              </a:ext>
            </a:extLst>
          </p:cNvPr>
          <p:cNvSpPr txBox="1">
            <a:spLocks/>
          </p:cNvSpPr>
          <p:nvPr/>
        </p:nvSpPr>
        <p:spPr>
          <a:xfrm>
            <a:off x="559997" y="-67377"/>
            <a:ext cx="10108209"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r>
              <a:rPr lang="tr-TR" sz="2800" b="1" dirty="0">
                <a:solidFill>
                  <a:srgbClr val="A00000"/>
                </a:solidFill>
                <a:latin typeface="Myriad Pro" panose="020B0503030403020204" pitchFamily="34" charset="0"/>
              </a:rPr>
              <a:t>9. TEBLİĞ</a:t>
            </a:r>
          </a:p>
        </p:txBody>
      </p:sp>
      <p:sp>
        <p:nvSpPr>
          <p:cNvPr id="16" name="Metin kutusu 15">
            <a:extLst>
              <a:ext uri="{FF2B5EF4-FFF2-40B4-BE49-F238E27FC236}">
                <a16:creationId xmlns:a16="http://schemas.microsoft.com/office/drawing/2014/main" id="{FC543865-8746-4930-9B4A-6240DDC1E296}"/>
              </a:ext>
            </a:extLst>
          </p:cNvPr>
          <p:cNvSpPr txBox="1"/>
          <p:nvPr/>
        </p:nvSpPr>
        <p:spPr>
          <a:xfrm>
            <a:off x="184531" y="799137"/>
            <a:ext cx="11866297"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pic>
        <p:nvPicPr>
          <p:cNvPr id="5" name="Resim 4">
            <a:extLst>
              <a:ext uri="{FF2B5EF4-FFF2-40B4-BE49-F238E27FC236}">
                <a16:creationId xmlns:a16="http://schemas.microsoft.com/office/drawing/2014/main" id="{70E8A058-381E-49BA-8375-A865A70AAF6E}"/>
              </a:ext>
            </a:extLst>
          </p:cNvPr>
          <p:cNvPicPr>
            <a:picLocks noChangeAspect="1"/>
          </p:cNvPicPr>
          <p:nvPr/>
        </p:nvPicPr>
        <p:blipFill>
          <a:blip r:embed="rId2"/>
          <a:stretch>
            <a:fillRect/>
          </a:stretch>
        </p:blipFill>
        <p:spPr>
          <a:xfrm>
            <a:off x="141172" y="1168469"/>
            <a:ext cx="11822937" cy="4317931"/>
          </a:xfrm>
          <a:prstGeom prst="rect">
            <a:avLst/>
          </a:prstGeom>
        </p:spPr>
      </p:pic>
      <p:sp>
        <p:nvSpPr>
          <p:cNvPr id="11" name="Metin kutusu 10">
            <a:extLst>
              <a:ext uri="{FF2B5EF4-FFF2-40B4-BE49-F238E27FC236}">
                <a16:creationId xmlns:a16="http://schemas.microsoft.com/office/drawing/2014/main" id="{FF02579F-94D5-4898-A9FF-C9D8FC461F11}"/>
              </a:ext>
            </a:extLst>
          </p:cNvPr>
          <p:cNvSpPr txBox="1"/>
          <p:nvPr/>
        </p:nvSpPr>
        <p:spPr>
          <a:xfrm>
            <a:off x="3026972" y="5605093"/>
            <a:ext cx="10584253" cy="646331"/>
          </a:xfrm>
          <a:prstGeom prst="rect">
            <a:avLst/>
          </a:prstGeom>
          <a:noFill/>
        </p:spPr>
        <p:txBody>
          <a:bodyPr wrap="square" rtlCol="0">
            <a:spAutoFit/>
          </a:bodyPr>
          <a:lstStyle/>
          <a:p>
            <a:r>
              <a:rPr lang="tr-TR" dirty="0">
                <a:hlinkClick r:id="rId3"/>
              </a:rPr>
              <a:t>https://www.resmigazete.gov.tr/eskiler /2025/04/20250409-4.htm</a:t>
            </a:r>
            <a:endParaRPr lang="tr-TR" dirty="0"/>
          </a:p>
          <a:p>
            <a:endParaRPr lang="tr-TR" dirty="0"/>
          </a:p>
        </p:txBody>
      </p:sp>
    </p:spTree>
    <p:extLst>
      <p:ext uri="{BB962C8B-B14F-4D97-AF65-F5344CB8AC3E}">
        <p14:creationId xmlns:p14="http://schemas.microsoft.com/office/powerpoint/2010/main" val="141885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AF4AD71-A0DE-4569-8559-89E5D28C6857}"/>
              </a:ext>
            </a:extLst>
          </p:cNvPr>
          <p:cNvSpPr txBox="1">
            <a:spLocks/>
          </p:cNvSpPr>
          <p:nvPr/>
        </p:nvSpPr>
        <p:spPr>
          <a:xfrm>
            <a:off x="569623" y="0"/>
            <a:ext cx="5011022" cy="983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endParaRPr lang="tr-TR" sz="2800" b="1" dirty="0">
              <a:solidFill>
                <a:srgbClr val="A00000"/>
              </a:solidFill>
              <a:latin typeface="Myriad Pro" panose="020B0503030403020204" pitchFamily="34" charset="0"/>
            </a:endParaRPr>
          </a:p>
        </p:txBody>
      </p:sp>
      <p:sp>
        <p:nvSpPr>
          <p:cNvPr id="3" name="Unvan 1">
            <a:extLst>
              <a:ext uri="{FF2B5EF4-FFF2-40B4-BE49-F238E27FC236}">
                <a16:creationId xmlns:a16="http://schemas.microsoft.com/office/drawing/2014/main" id="{B02480F7-41E1-424B-B145-C1E4764BEB66}"/>
              </a:ext>
            </a:extLst>
          </p:cNvPr>
          <p:cNvSpPr txBox="1">
            <a:spLocks/>
          </p:cNvSpPr>
          <p:nvPr/>
        </p:nvSpPr>
        <p:spPr>
          <a:xfrm>
            <a:off x="943338" y="1170514"/>
            <a:ext cx="10665341" cy="488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ontserrat Regular"/>
                <a:ea typeface="Montserrat Regular"/>
                <a:cs typeface="Montserrat Regular"/>
                <a:sym typeface="Montserrat Regular"/>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j-lt"/>
                <a:ea typeface="+mj-ea"/>
                <a:cs typeface="+mj-cs"/>
                <a:sym typeface="Helvetica Neue"/>
              </a:defRPr>
            </a:lvl9pPr>
          </a:lstStyle>
          <a:p>
            <a:pPr algn="ctr"/>
            <a:r>
              <a:rPr lang="tr-TR" sz="3600" b="1" i="0" u="none" strike="noStrike" baseline="0" dirty="0">
                <a:solidFill>
                  <a:srgbClr val="A00000"/>
                </a:solidFill>
                <a:latin typeface="MyriadPro-Regular"/>
              </a:rPr>
              <a:t>HAYVANSAL MENŞELİ</a:t>
            </a:r>
          </a:p>
          <a:p>
            <a:pPr algn="ctr"/>
            <a:r>
              <a:rPr lang="tr-TR" sz="3600" b="1" i="0" u="none" strike="noStrike" baseline="0" dirty="0">
                <a:solidFill>
                  <a:srgbClr val="A00000"/>
                </a:solidFill>
                <a:latin typeface="MyriadPro-Regular"/>
              </a:rPr>
              <a:t> PARÇA İÇEREN TÜKETİCİ ÜRÜNLERİNDE</a:t>
            </a:r>
          </a:p>
          <a:p>
            <a:pPr algn="ctr"/>
            <a:r>
              <a:rPr lang="tr-TR" sz="3600" b="1" i="0" u="none" strike="noStrike" baseline="0" dirty="0">
                <a:solidFill>
                  <a:srgbClr val="A00000"/>
                </a:solidFill>
                <a:latin typeface="MyriadPro-Regular"/>
              </a:rPr>
              <a:t>      BİLGİLENDİRME ZORUNLULUĞU REHBERİ</a:t>
            </a:r>
            <a:endParaRPr lang="tr-TR" sz="4800" b="1" dirty="0">
              <a:solidFill>
                <a:srgbClr val="A00000"/>
              </a:solidFill>
              <a:latin typeface="Myriad Pro" panose="020B0503030403020204" pitchFamily="34" charset="0"/>
            </a:endParaRPr>
          </a:p>
        </p:txBody>
      </p:sp>
      <p:sp>
        <p:nvSpPr>
          <p:cNvPr id="4" name="Metin kutusu 3">
            <a:extLst>
              <a:ext uri="{FF2B5EF4-FFF2-40B4-BE49-F238E27FC236}">
                <a16:creationId xmlns:a16="http://schemas.microsoft.com/office/drawing/2014/main" id="{5443566C-BD8E-4509-B807-B2BBA2BD14C4}"/>
              </a:ext>
            </a:extLst>
          </p:cNvPr>
          <p:cNvSpPr txBox="1"/>
          <p:nvPr/>
        </p:nvSpPr>
        <p:spPr>
          <a:xfrm>
            <a:off x="569623" y="801182"/>
            <a:ext cx="11412772"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Tree>
    <p:extLst>
      <p:ext uri="{BB962C8B-B14F-4D97-AF65-F5344CB8AC3E}">
        <p14:creationId xmlns:p14="http://schemas.microsoft.com/office/powerpoint/2010/main" val="1450779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etin kutusu 12">
            <a:extLst>
              <a:ext uri="{FF2B5EF4-FFF2-40B4-BE49-F238E27FC236}">
                <a16:creationId xmlns:a16="http://schemas.microsoft.com/office/drawing/2014/main" id="{70C8EFDB-66D5-46AB-9F60-19D971980A92}"/>
              </a:ext>
            </a:extLst>
          </p:cNvPr>
          <p:cNvSpPr txBox="1"/>
          <p:nvPr/>
        </p:nvSpPr>
        <p:spPr>
          <a:xfrm>
            <a:off x="2233026" y="1824300"/>
            <a:ext cx="1214577" cy="646331"/>
          </a:xfrm>
          <a:prstGeom prst="rect">
            <a:avLst/>
          </a:prstGeom>
          <a:noFill/>
        </p:spPr>
        <p:txBody>
          <a:bodyPr wrap="square" rtlCol="0">
            <a:spAutoFit/>
          </a:bodyPr>
          <a:lstStyle/>
          <a:p>
            <a:pPr lvl="0" algn="ctr">
              <a:defRPr/>
            </a:pPr>
            <a:r>
              <a:rPr lang="tr-TR" b="1" dirty="0">
                <a:solidFill>
                  <a:schemeClr val="bg1"/>
                </a:solidFill>
                <a:latin typeface="Myriad Pro" panose="020B0503030403020204" pitchFamily="34" charset="0"/>
              </a:rPr>
              <a:t>Mart 2020</a:t>
            </a:r>
          </a:p>
        </p:txBody>
      </p:sp>
      <p:sp>
        <p:nvSpPr>
          <p:cNvPr id="38" name="Metin kutusu 12">
            <a:extLst>
              <a:ext uri="{FF2B5EF4-FFF2-40B4-BE49-F238E27FC236}">
                <a16:creationId xmlns:a16="http://schemas.microsoft.com/office/drawing/2014/main" id="{70C8EFDB-66D5-46AB-9F60-19D971980A92}"/>
              </a:ext>
            </a:extLst>
          </p:cNvPr>
          <p:cNvSpPr txBox="1"/>
          <p:nvPr/>
        </p:nvSpPr>
        <p:spPr>
          <a:xfrm>
            <a:off x="257019" y="2554022"/>
            <a:ext cx="1214577" cy="369332"/>
          </a:xfrm>
          <a:prstGeom prst="rect">
            <a:avLst/>
          </a:prstGeom>
          <a:noFill/>
        </p:spPr>
        <p:txBody>
          <a:bodyPr wrap="square" rtlCol="0">
            <a:spAutoFit/>
          </a:bodyPr>
          <a:lstStyle/>
          <a:p>
            <a:pPr lvl="0" algn="ctr">
              <a:defRPr/>
            </a:pPr>
            <a:r>
              <a:rPr lang="tr-TR" b="1" dirty="0">
                <a:solidFill>
                  <a:schemeClr val="bg1"/>
                </a:solidFill>
                <a:latin typeface="Myriad Pro" panose="020B0503030403020204" pitchFamily="34" charset="0"/>
              </a:rPr>
              <a:t>2021</a:t>
            </a:r>
          </a:p>
        </p:txBody>
      </p:sp>
      <p:pic>
        <p:nvPicPr>
          <p:cNvPr id="4" name="Resim 3">
            <a:extLst>
              <a:ext uri="{FF2B5EF4-FFF2-40B4-BE49-F238E27FC236}">
                <a16:creationId xmlns:a16="http://schemas.microsoft.com/office/drawing/2014/main" id="{38EFC7EA-B572-4083-BF0C-60225CF553B2}"/>
              </a:ext>
            </a:extLst>
          </p:cNvPr>
          <p:cNvPicPr>
            <a:picLocks noChangeAspect="1"/>
          </p:cNvPicPr>
          <p:nvPr/>
        </p:nvPicPr>
        <p:blipFill>
          <a:blip r:embed="rId3"/>
          <a:stretch>
            <a:fillRect/>
          </a:stretch>
        </p:blipFill>
        <p:spPr>
          <a:xfrm>
            <a:off x="257019" y="1343026"/>
            <a:ext cx="11677961" cy="4867274"/>
          </a:xfrm>
          <a:prstGeom prst="rect">
            <a:avLst/>
          </a:prstGeom>
        </p:spPr>
      </p:pic>
      <p:sp>
        <p:nvSpPr>
          <p:cNvPr id="29" name="Metin kutusu 28">
            <a:extLst>
              <a:ext uri="{FF2B5EF4-FFF2-40B4-BE49-F238E27FC236}">
                <a16:creationId xmlns:a16="http://schemas.microsoft.com/office/drawing/2014/main" id="{C9035A9E-C81B-4E3D-A596-21951231E572}"/>
              </a:ext>
            </a:extLst>
          </p:cNvPr>
          <p:cNvSpPr txBox="1"/>
          <p:nvPr/>
        </p:nvSpPr>
        <p:spPr>
          <a:xfrm>
            <a:off x="184531" y="799137"/>
            <a:ext cx="11866297"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Tree>
    <p:extLst>
      <p:ext uri="{BB962C8B-B14F-4D97-AF65-F5344CB8AC3E}">
        <p14:creationId xmlns:p14="http://schemas.microsoft.com/office/powerpoint/2010/main" val="173612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F8C56B1-0CE5-48AA-81BA-78971A8033EC}"/>
              </a:ext>
            </a:extLst>
          </p:cNvPr>
          <p:cNvSpPr/>
          <p:nvPr/>
        </p:nvSpPr>
        <p:spPr>
          <a:xfrm>
            <a:off x="2021748" y="2927569"/>
            <a:ext cx="8288322" cy="2862322"/>
          </a:xfrm>
          <a:prstGeom prst="rect">
            <a:avLst/>
          </a:prstGeom>
        </p:spPr>
        <p:txBody>
          <a:bodyPr wrap="square">
            <a:spAutoFit/>
          </a:bodyPr>
          <a:lstStyle/>
          <a:p>
            <a:pPr algn="ctr"/>
            <a:r>
              <a:rPr lang="tr-TR" sz="3600" b="1" dirty="0">
                <a:solidFill>
                  <a:schemeClr val="bg1"/>
                </a:solidFill>
                <a:latin typeface="Myriad Pro" panose="020B0503030403020204" pitchFamily="34" charset="0"/>
              </a:rPr>
              <a:t>Teşekkürler</a:t>
            </a:r>
          </a:p>
          <a:p>
            <a:pPr algn="ctr"/>
            <a:endParaRPr lang="tr-TR" sz="3600" b="1" dirty="0">
              <a:solidFill>
                <a:schemeClr val="bg1"/>
              </a:solidFill>
              <a:latin typeface="Myriad Pro" panose="020B0503030403020204" pitchFamily="34" charset="0"/>
            </a:endParaRPr>
          </a:p>
          <a:p>
            <a:pPr algn="ctr"/>
            <a:r>
              <a:rPr lang="tr-TR" sz="3600" dirty="0">
                <a:solidFill>
                  <a:schemeClr val="bg1"/>
                </a:solidFill>
              </a:rPr>
              <a:t>GÜVENLİ ÜRÜN DANIŞMA OFİSİ e posta:</a:t>
            </a:r>
          </a:p>
          <a:p>
            <a:pPr algn="ctr"/>
            <a:r>
              <a:rPr lang="tr-TR" sz="3600" dirty="0">
                <a:solidFill>
                  <a:schemeClr val="bg1"/>
                </a:solidFill>
              </a:rPr>
              <a:t>pgd.uludag@ticaret.gov.tr</a:t>
            </a:r>
          </a:p>
          <a:p>
            <a:endParaRPr lang="tr-TR" sz="3600" b="1"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1047535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Yuvarlatılmış Dikdörtgen 4"/>
          <p:cNvSpPr/>
          <p:nvPr/>
        </p:nvSpPr>
        <p:spPr>
          <a:xfrm>
            <a:off x="291829" y="1015550"/>
            <a:ext cx="11630540" cy="53927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algn="just">
              <a:lnSpc>
                <a:spcPct val="150000"/>
              </a:lnSpc>
              <a:defRPr/>
            </a:pPr>
            <a:endParaRPr lang="tr-TR" sz="2000" dirty="0"/>
          </a:p>
        </p:txBody>
      </p:sp>
      <p:pic>
        <p:nvPicPr>
          <p:cNvPr id="3" name="Resim 2">
            <a:extLst>
              <a:ext uri="{FF2B5EF4-FFF2-40B4-BE49-F238E27FC236}">
                <a16:creationId xmlns:a16="http://schemas.microsoft.com/office/drawing/2014/main" id="{CBD8B1AB-25BB-4E2B-948C-B9E60281492E}"/>
              </a:ext>
            </a:extLst>
          </p:cNvPr>
          <p:cNvPicPr>
            <a:picLocks noChangeAspect="1"/>
          </p:cNvPicPr>
          <p:nvPr/>
        </p:nvPicPr>
        <p:blipFill>
          <a:blip r:embed="rId3"/>
          <a:stretch>
            <a:fillRect/>
          </a:stretch>
        </p:blipFill>
        <p:spPr>
          <a:xfrm>
            <a:off x="1" y="0"/>
            <a:ext cx="12192000" cy="6316910"/>
          </a:xfrm>
          <a:prstGeom prst="rect">
            <a:avLst/>
          </a:prstGeom>
        </p:spPr>
      </p:pic>
    </p:spTree>
    <p:extLst>
      <p:ext uri="{BB962C8B-B14F-4D97-AF65-F5344CB8AC3E}">
        <p14:creationId xmlns:p14="http://schemas.microsoft.com/office/powerpoint/2010/main" val="2226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2558642" y="1410355"/>
            <a:ext cx="9554563" cy="1292662"/>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tr-TR" sz="2000" b="1" i="0" u="none" strike="noStrike" kern="1200" cap="none" spc="0" normalizeH="0" baseline="0" noProof="0" dirty="0">
              <a:ln>
                <a:noFill/>
              </a:ln>
              <a:effectLst/>
              <a:uLnTx/>
              <a:uFillTx/>
              <a:ea typeface="+mn-ea"/>
              <a:cs typeface="+mn-cs"/>
            </a:endParaRPr>
          </a:p>
          <a:p>
            <a:pPr algn="just">
              <a:defRPr/>
            </a:pPr>
            <a:endParaRPr lang="tr-TR" sz="2000" dirty="0"/>
          </a:p>
          <a:p>
            <a:pPr marL="342900" lvl="0" indent="-342900" algn="just">
              <a:buFont typeface="Arial" panose="020B0604020202020204" pitchFamily="34" charset="0"/>
              <a:buChar char="•"/>
              <a:defRPr/>
            </a:pPr>
            <a:endParaRPr lang="tr-TR" sz="2000" b="1" u="sng" dirty="0">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effectLst/>
              <a:uLnTx/>
              <a:uFillTx/>
              <a:latin typeface="Calibri" panose="020F0502020204030204"/>
              <a:ea typeface="+mn-ea"/>
              <a:cs typeface="+mn-cs"/>
            </a:endParaRPr>
          </a:p>
        </p:txBody>
      </p:sp>
      <p:sp>
        <p:nvSpPr>
          <p:cNvPr id="13" name="Metin kutusu 12">
            <a:extLst>
              <a:ext uri="{FF2B5EF4-FFF2-40B4-BE49-F238E27FC236}">
                <a16:creationId xmlns:a16="http://schemas.microsoft.com/office/drawing/2014/main" id="{2768E4CA-9142-4857-9315-601C090A2A6F}"/>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14" name="TextBox 23">
            <a:extLst>
              <a:ext uri="{FF2B5EF4-FFF2-40B4-BE49-F238E27FC236}">
                <a16:creationId xmlns:a16="http://schemas.microsoft.com/office/drawing/2014/main" id="{4C9E4945-26C2-4DEA-A4A1-E2756DB56FC6}"/>
              </a:ext>
            </a:extLst>
          </p:cNvPr>
          <p:cNvSpPr txBox="1"/>
          <p:nvPr/>
        </p:nvSpPr>
        <p:spPr>
          <a:xfrm>
            <a:off x="370655" y="304483"/>
            <a:ext cx="11235697" cy="461665"/>
          </a:xfrm>
          <a:prstGeom prst="rect">
            <a:avLst/>
          </a:prstGeom>
          <a:noFill/>
        </p:spPr>
        <p:txBody>
          <a:bodyPr wrap="square" rtlCol="0">
            <a:spAutoFit/>
          </a:bodyPr>
          <a:lstStyle/>
          <a:p>
            <a:r>
              <a:rPr lang="tr-TR" sz="2400" b="1">
                <a:solidFill>
                  <a:srgbClr val="A00000"/>
                </a:solidFill>
                <a:latin typeface="Myriad Pro" panose="020B0503030403020204" pitchFamily="34" charset="0"/>
              </a:rPr>
              <a:t>İçindekiler</a:t>
            </a:r>
            <a:endParaRPr lang="tr-TR" sz="2400" b="1" dirty="0">
              <a:solidFill>
                <a:srgbClr val="A00000"/>
              </a:solidFill>
              <a:latin typeface="Myriad Pro" panose="020B0503030403020204" pitchFamily="34" charset="0"/>
            </a:endParaRPr>
          </a:p>
        </p:txBody>
      </p:sp>
      <p:pic>
        <p:nvPicPr>
          <p:cNvPr id="4" name="Resim 3">
            <a:extLst>
              <a:ext uri="{FF2B5EF4-FFF2-40B4-BE49-F238E27FC236}">
                <a16:creationId xmlns:a16="http://schemas.microsoft.com/office/drawing/2014/main" id="{B6DCAF96-417E-423A-B744-09302D078F92}"/>
              </a:ext>
            </a:extLst>
          </p:cNvPr>
          <p:cNvPicPr>
            <a:picLocks noChangeAspect="1"/>
          </p:cNvPicPr>
          <p:nvPr/>
        </p:nvPicPr>
        <p:blipFill>
          <a:blip r:embed="rId2"/>
          <a:stretch>
            <a:fillRect/>
          </a:stretch>
        </p:blipFill>
        <p:spPr>
          <a:xfrm>
            <a:off x="370654" y="1218336"/>
            <a:ext cx="3610795" cy="5081796"/>
          </a:xfrm>
          <a:prstGeom prst="rect">
            <a:avLst/>
          </a:prstGeom>
        </p:spPr>
      </p:pic>
      <p:sp>
        <p:nvSpPr>
          <p:cNvPr id="15" name="Dikdörtgen 14">
            <a:extLst>
              <a:ext uri="{FF2B5EF4-FFF2-40B4-BE49-F238E27FC236}">
                <a16:creationId xmlns:a16="http://schemas.microsoft.com/office/drawing/2014/main" id="{FF979CED-1B0F-452F-8600-F6FABB8BD0EE}"/>
              </a:ext>
            </a:extLst>
          </p:cNvPr>
          <p:cNvSpPr/>
          <p:nvPr/>
        </p:nvSpPr>
        <p:spPr>
          <a:xfrm>
            <a:off x="5648325" y="1376070"/>
            <a:ext cx="5565412" cy="7171194"/>
          </a:xfrm>
          <a:prstGeom prst="rect">
            <a:avLst/>
          </a:prstGeom>
        </p:spPr>
        <p:txBody>
          <a:bodyPr wrap="square">
            <a:spAutoFit/>
          </a:bodyPr>
          <a:lstStyle/>
          <a:p>
            <a:endParaRPr lang="tr-TR" sz="2000" b="1" dirty="0">
              <a:solidFill>
                <a:srgbClr val="A00000"/>
              </a:solidFill>
            </a:endParaRPr>
          </a:p>
          <a:p>
            <a:endParaRPr lang="tr-TR" sz="2000" b="1" dirty="0">
              <a:solidFill>
                <a:srgbClr val="A00000"/>
              </a:solidFill>
            </a:endParaRPr>
          </a:p>
          <a:p>
            <a:endParaRPr lang="tr-TR" sz="2000" b="1" dirty="0">
              <a:solidFill>
                <a:srgbClr val="A00000"/>
              </a:solidFill>
            </a:endParaRPr>
          </a:p>
          <a:p>
            <a:r>
              <a:rPr lang="tr-TR" sz="2000" b="1" dirty="0">
                <a:solidFill>
                  <a:srgbClr val="A00000"/>
                </a:solidFill>
              </a:rPr>
              <a:t>1.GİRİŞ</a:t>
            </a:r>
          </a:p>
          <a:p>
            <a:r>
              <a:rPr lang="tr-TR" sz="2000" b="1" dirty="0">
                <a:solidFill>
                  <a:srgbClr val="A00000"/>
                </a:solidFill>
              </a:rPr>
              <a:t>2.AMAÇ</a:t>
            </a:r>
          </a:p>
          <a:p>
            <a:r>
              <a:rPr lang="tr-TR" sz="2000" b="1" dirty="0">
                <a:solidFill>
                  <a:srgbClr val="A00000"/>
                </a:solidFill>
              </a:rPr>
              <a:t>3.ETİKETLEME ZORUNLULUĞU</a:t>
            </a:r>
          </a:p>
          <a:p>
            <a:r>
              <a:rPr lang="tr-TR" sz="2000" b="1" dirty="0">
                <a:solidFill>
                  <a:srgbClr val="A00000"/>
                </a:solidFill>
              </a:rPr>
              <a:t>4.BİLGİLENDİRME</a:t>
            </a:r>
          </a:p>
          <a:p>
            <a:r>
              <a:rPr lang="tr-TR" sz="2000" b="1" dirty="0">
                <a:solidFill>
                  <a:srgbClr val="A00000"/>
                </a:solidFill>
              </a:rPr>
              <a:t>5.DENETİM SÜRECİ</a:t>
            </a:r>
          </a:p>
          <a:p>
            <a:r>
              <a:rPr lang="tr-TR" sz="2000" b="1" dirty="0">
                <a:solidFill>
                  <a:srgbClr val="A00000"/>
                </a:solidFill>
              </a:rPr>
              <a:t>6.SIKÇA SORULAN SORULAR</a:t>
            </a:r>
          </a:p>
          <a:p>
            <a:r>
              <a:rPr lang="tr-TR" sz="2000" b="1" dirty="0">
                <a:solidFill>
                  <a:srgbClr val="A00000"/>
                </a:solidFill>
              </a:rPr>
              <a:t>7.DOĞRU ETİKETLEME ÖRNEKLERİ</a:t>
            </a:r>
          </a:p>
          <a:p>
            <a:r>
              <a:rPr lang="tr-TR" sz="2000" b="1" dirty="0">
                <a:solidFill>
                  <a:srgbClr val="A00000"/>
                </a:solidFill>
              </a:rPr>
              <a:t>8.HATALI ETİKETLEME ÖRNEKLERİ</a:t>
            </a:r>
          </a:p>
          <a:p>
            <a:r>
              <a:rPr lang="tr-TR" sz="2000" b="1" dirty="0">
                <a:solidFill>
                  <a:srgbClr val="A00000"/>
                </a:solidFill>
              </a:rPr>
              <a:t>9.TEBLİĞ</a:t>
            </a:r>
          </a:p>
          <a:p>
            <a:endParaRPr lang="tr-TR" sz="2000" b="1" dirty="0">
              <a:solidFill>
                <a:srgbClr val="A00000"/>
              </a:solidFill>
            </a:endParaRPr>
          </a:p>
          <a:p>
            <a:pPr algn="ctr"/>
            <a:endParaRPr lang="tr-TR" sz="2000" b="1" dirty="0"/>
          </a:p>
          <a:p>
            <a:pPr algn="ctr"/>
            <a:endParaRPr lang="tr-TR" sz="2000" b="1" dirty="0"/>
          </a:p>
          <a:p>
            <a:pPr algn="ctr"/>
            <a:endParaRPr lang="tr-TR" sz="2000" b="1" dirty="0"/>
          </a:p>
          <a:p>
            <a:pPr algn="ctr"/>
            <a:endParaRPr lang="tr-TR" sz="2000" b="1" dirty="0"/>
          </a:p>
          <a:p>
            <a:pPr algn="ctr"/>
            <a:endParaRPr lang="tr-TR" sz="2000" b="1" dirty="0"/>
          </a:p>
          <a:p>
            <a:pPr algn="ctr"/>
            <a:endParaRPr lang="tr-TR" sz="2000" b="1" dirty="0"/>
          </a:p>
          <a:p>
            <a:pPr algn="ctr"/>
            <a:endParaRPr lang="tr-TR" sz="2000" b="1" dirty="0"/>
          </a:p>
          <a:p>
            <a:pPr algn="ctr"/>
            <a:endParaRPr lang="tr-TR" sz="2000" b="1" dirty="0"/>
          </a:p>
          <a:p>
            <a:pPr algn="ctr"/>
            <a:endParaRPr lang="tr-TR" sz="2000" b="1" dirty="0"/>
          </a:p>
          <a:p>
            <a:pPr algn="ctr"/>
            <a:endParaRPr lang="tr-TR" sz="2000" b="1" dirty="0"/>
          </a:p>
        </p:txBody>
      </p:sp>
    </p:spTree>
    <p:extLst>
      <p:ext uri="{BB962C8B-B14F-4D97-AF65-F5344CB8AC3E}">
        <p14:creationId xmlns:p14="http://schemas.microsoft.com/office/powerpoint/2010/main" val="112237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71F168B-203B-4619-B438-EFCF0FFEB8A3}"/>
              </a:ext>
            </a:extLst>
          </p:cNvPr>
          <p:cNvSpPr/>
          <p:nvPr/>
        </p:nvSpPr>
        <p:spPr>
          <a:xfrm>
            <a:off x="370655" y="1489522"/>
            <a:ext cx="11550996" cy="400110"/>
          </a:xfrm>
          <a:prstGeom prst="rect">
            <a:avLst/>
          </a:prstGeom>
        </p:spPr>
        <p:txBody>
          <a:bodyPr wrap="square">
            <a:spAutoFit/>
          </a:bodyPr>
          <a:lstStyle/>
          <a:p>
            <a:pPr lvl="0" algn="ctr"/>
            <a:r>
              <a:rPr lang="tr-TR" sz="2000" b="1" dirty="0">
                <a:solidFill>
                  <a:srgbClr val="FF0000"/>
                </a:solidFill>
              </a:rPr>
              <a:t> </a:t>
            </a:r>
            <a:endParaRPr lang="tr-TR" sz="2000" b="1" dirty="0"/>
          </a:p>
        </p:txBody>
      </p:sp>
      <p:sp>
        <p:nvSpPr>
          <p:cNvPr id="7" name="Metin kutusu 6">
            <a:extLst>
              <a:ext uri="{FF2B5EF4-FFF2-40B4-BE49-F238E27FC236}">
                <a16:creationId xmlns:a16="http://schemas.microsoft.com/office/drawing/2014/main" id="{6766C9C1-2D85-46B0-B0BB-E890699A0606}"/>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8" name="TextBox 23">
            <a:extLst>
              <a:ext uri="{FF2B5EF4-FFF2-40B4-BE49-F238E27FC236}">
                <a16:creationId xmlns:a16="http://schemas.microsoft.com/office/drawing/2014/main" id="{7B57C942-EE1F-4616-8B89-3894050E7D26}"/>
              </a:ext>
            </a:extLst>
          </p:cNvPr>
          <p:cNvSpPr txBox="1"/>
          <p:nvPr/>
        </p:nvSpPr>
        <p:spPr>
          <a:xfrm>
            <a:off x="528305" y="322024"/>
            <a:ext cx="11235697" cy="461665"/>
          </a:xfrm>
          <a:prstGeom prst="rect">
            <a:avLst/>
          </a:prstGeom>
          <a:noFill/>
        </p:spPr>
        <p:txBody>
          <a:bodyPr wrap="square" rtlCol="0">
            <a:spAutoFit/>
          </a:bodyPr>
          <a:lstStyle/>
          <a:p>
            <a:pPr lvl="0"/>
            <a:r>
              <a:rPr lang="tr-TR" sz="2400" b="1" dirty="0">
                <a:solidFill>
                  <a:srgbClr val="C00000"/>
                </a:solidFill>
                <a:latin typeface="Myriad Pro" panose="020B0503030403020204" pitchFamily="34" charset="0"/>
              </a:rPr>
              <a:t>1. GİRİŞ</a:t>
            </a:r>
          </a:p>
        </p:txBody>
      </p:sp>
      <p:sp>
        <p:nvSpPr>
          <p:cNvPr id="9" name="Metin kutusu 8">
            <a:extLst>
              <a:ext uri="{FF2B5EF4-FFF2-40B4-BE49-F238E27FC236}">
                <a16:creationId xmlns:a16="http://schemas.microsoft.com/office/drawing/2014/main" id="{189E4082-AECA-4E2B-9C28-1E530E36F4BE}"/>
              </a:ext>
            </a:extLst>
          </p:cNvPr>
          <p:cNvSpPr txBox="1"/>
          <p:nvPr/>
        </p:nvSpPr>
        <p:spPr>
          <a:xfrm>
            <a:off x="370655" y="1680965"/>
            <a:ext cx="11550995" cy="3046988"/>
          </a:xfrm>
          <a:prstGeom prst="rect">
            <a:avLst/>
          </a:prstGeom>
          <a:noFill/>
        </p:spPr>
        <p:txBody>
          <a:bodyPr wrap="square">
            <a:spAutoFit/>
          </a:bodyPr>
          <a:lstStyle/>
          <a:p>
            <a:endParaRPr lang="tr-TR" sz="2400" b="1" i="0" u="none" strike="noStrike" baseline="0" dirty="0">
              <a:solidFill>
                <a:srgbClr val="643B1B"/>
              </a:solidFill>
              <a:latin typeface="Cardo"/>
            </a:endParaRPr>
          </a:p>
          <a:p>
            <a:endParaRPr lang="tr-TR" sz="2400" b="1" i="0" u="none" strike="noStrike" baseline="0" dirty="0">
              <a:solidFill>
                <a:srgbClr val="643B1B"/>
              </a:solidFill>
              <a:latin typeface="Cardo"/>
            </a:endParaRPr>
          </a:p>
          <a:p>
            <a:pPr algn="just"/>
            <a:r>
              <a:rPr lang="tr-TR" sz="1800" b="0" i="0" u="none" strike="noStrike" baseline="0" dirty="0">
                <a:latin typeface="Cardo"/>
              </a:rPr>
              <a:t>        09/04/2025 tarihli ve 32865 sayılı Resmî </a:t>
            </a:r>
            <a:r>
              <a:rPr lang="tr-TR" sz="1800" b="0" i="0" u="none" strike="noStrike" baseline="0" dirty="0" err="1">
                <a:latin typeface="Cardo"/>
              </a:rPr>
              <a:t>Gazete’de</a:t>
            </a:r>
            <a:r>
              <a:rPr lang="tr-TR" sz="1800" b="0" i="0" u="none" strike="noStrike" baseline="0" dirty="0">
                <a:latin typeface="Cardo"/>
              </a:rPr>
              <a:t> yayımlanan </a:t>
            </a:r>
            <a:r>
              <a:rPr lang="tr-TR" sz="1800" b="1" i="0" u="none" strike="noStrike" baseline="0" dirty="0">
                <a:solidFill>
                  <a:srgbClr val="A00000"/>
                </a:solidFill>
                <a:latin typeface="Cardo"/>
              </a:rPr>
              <a:t>Bazı Tüketici Ürünlerinde Uygunluk Denetimi Tebliğinde </a:t>
            </a:r>
            <a:r>
              <a:rPr lang="tr-TR" sz="1800" b="0" i="0" u="none" strike="noStrike" baseline="0" dirty="0">
                <a:latin typeface="Cardo"/>
              </a:rPr>
              <a:t>Değişiklik Yapılmasına Dair Tebliğ ile birlikte Bakanlığımız sorumluluğunda bulunan hayvansal menşeli parça içeren tüketici ürünleri için bilgilendirme zorunluluğu getirilmiştir. </a:t>
            </a:r>
          </a:p>
          <a:p>
            <a:pPr algn="just"/>
            <a:endParaRPr lang="tr-TR" dirty="0">
              <a:latin typeface="Cardo"/>
            </a:endParaRPr>
          </a:p>
          <a:p>
            <a:pPr algn="just"/>
            <a:r>
              <a:rPr lang="tr-TR" sz="1800" b="0" i="0" u="none" strike="noStrike" baseline="0" dirty="0">
                <a:latin typeface="Cardo"/>
              </a:rPr>
              <a:t>Bu düzenleme ile, hayvansal menşeli parça içeren tüketici ürünlerinin </a:t>
            </a:r>
            <a:r>
              <a:rPr lang="tr-TR" sz="1800" b="1" i="0" u="none" strike="noStrike" baseline="0" dirty="0">
                <a:solidFill>
                  <a:srgbClr val="A00000"/>
                </a:solidFill>
                <a:latin typeface="Cardo"/>
              </a:rPr>
              <a:t>etiketinde, ambalajında, üzerinde veya ürüne eşlik eden bir belgede </a:t>
            </a:r>
            <a:r>
              <a:rPr lang="tr-TR" sz="1800" b="0" i="0" u="none" strike="noStrike" baseline="0" dirty="0">
                <a:latin typeface="Cardo"/>
              </a:rPr>
              <a:t>bu parçanın hangi hayvandan elde edildiğine dair bilgiye yer verilerek piyasaya arz edilmesi ayrıca uzaktan iletişim araçları yoluyla yapılan satışlarda da bu bilginin ürünün özelliklerinin belirtildiği alanda tüketiciye sunulması zorunlu hale getirilmiştir. </a:t>
            </a:r>
            <a:endParaRPr lang="tr-TR" dirty="0"/>
          </a:p>
        </p:txBody>
      </p:sp>
    </p:spTree>
    <p:extLst>
      <p:ext uri="{BB962C8B-B14F-4D97-AF65-F5344CB8AC3E}">
        <p14:creationId xmlns:p14="http://schemas.microsoft.com/office/powerpoint/2010/main" val="385909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dikkat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8473" y="1911089"/>
            <a:ext cx="1933525" cy="3427846"/>
          </a:xfrm>
          <a:prstGeom prst="rect">
            <a:avLst/>
          </a:prstGeom>
          <a:noFill/>
          <a:extLst>
            <a:ext uri="{909E8E84-426E-40DD-AFC4-6F175D3DCCD1}">
              <a14:hiddenFill xmlns:a14="http://schemas.microsoft.com/office/drawing/2010/main">
                <a:solidFill>
                  <a:srgbClr val="FFFFFF"/>
                </a:solidFill>
              </a14:hiddenFill>
            </a:ext>
          </a:extLst>
        </p:spPr>
      </p:pic>
      <p:sp>
        <p:nvSpPr>
          <p:cNvPr id="20" name="Yuvarlatılmış Dikdörtgen 4"/>
          <p:cNvSpPr/>
          <p:nvPr/>
        </p:nvSpPr>
        <p:spPr>
          <a:xfrm>
            <a:off x="766695" y="2141835"/>
            <a:ext cx="7595527" cy="3816692"/>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endParaRPr lang="tr-TR" sz="2200" b="0" kern="1200" dirty="0">
              <a:solidFill>
                <a:schemeClr val="tx1"/>
              </a:solidFill>
            </a:endParaRPr>
          </a:p>
        </p:txBody>
      </p:sp>
      <p:sp>
        <p:nvSpPr>
          <p:cNvPr id="9" name="Dikdörtgen 8"/>
          <p:cNvSpPr/>
          <p:nvPr/>
        </p:nvSpPr>
        <p:spPr>
          <a:xfrm>
            <a:off x="1058882" y="1645616"/>
            <a:ext cx="8329062" cy="3323987"/>
          </a:xfrm>
          <a:prstGeom prst="rect">
            <a:avLst/>
          </a:prstGeom>
          <a:gradFill>
            <a:gsLst>
              <a:gs pos="74000">
                <a:schemeClr val="bg1"/>
              </a:gs>
              <a:gs pos="83000">
                <a:schemeClr val="accent3">
                  <a:lumMod val="45000"/>
                  <a:lumOff val="55000"/>
                </a:schemeClr>
              </a:gs>
              <a:gs pos="100000">
                <a:schemeClr val="accent3">
                  <a:lumMod val="30000"/>
                  <a:lumOff val="70000"/>
                </a:schemeClr>
              </a:gs>
            </a:gsLst>
            <a:lin ang="5400000" scaled="1"/>
          </a:gradFill>
          <a:ln>
            <a:solidFill>
              <a:srgbClr val="DE0000"/>
            </a:solidFill>
          </a:ln>
        </p:spPr>
        <p:txBody>
          <a:bodyPr wrap="square">
            <a:spAutoFit/>
          </a:bodyPr>
          <a:lstStyle/>
          <a:p>
            <a:pPr lvl="0" algn="just"/>
            <a:endParaRPr lang="tr-TR" dirty="0">
              <a:solidFill>
                <a:srgbClr val="643B1B"/>
              </a:solidFill>
            </a:endParaRPr>
          </a:p>
          <a:p>
            <a:pPr lvl="0" algn="just"/>
            <a:endParaRPr lang="tr-TR" sz="1800" b="0" i="0" u="none" strike="noStrike" baseline="0" dirty="0">
              <a:solidFill>
                <a:srgbClr val="643B1B"/>
              </a:solidFill>
            </a:endParaRPr>
          </a:p>
          <a:p>
            <a:pPr lvl="0" algn="just"/>
            <a:endParaRPr lang="tr-TR" dirty="0">
              <a:solidFill>
                <a:srgbClr val="643B1B"/>
              </a:solidFill>
            </a:endParaRPr>
          </a:p>
          <a:p>
            <a:pPr lvl="0" algn="just"/>
            <a:endParaRPr lang="tr-TR" sz="1800" b="0" i="0" u="none" strike="noStrike" baseline="0" dirty="0">
              <a:solidFill>
                <a:srgbClr val="643B1B"/>
              </a:solidFill>
            </a:endParaRPr>
          </a:p>
          <a:p>
            <a:pPr lvl="0" algn="just"/>
            <a:endParaRPr lang="tr-TR" dirty="0">
              <a:solidFill>
                <a:srgbClr val="643B1B"/>
              </a:solidFill>
            </a:endParaRPr>
          </a:p>
          <a:p>
            <a:pPr lvl="0" algn="just"/>
            <a:r>
              <a:rPr lang="tr-TR" sz="2000" b="0" i="0" u="none" strike="noStrike" baseline="0" dirty="0">
                <a:solidFill>
                  <a:srgbClr val="643B1B"/>
                </a:solidFill>
              </a:rPr>
              <a:t>Tüketicilerin satın alma kararlarında, ürünlerin fiyatının yanında nitelik ve niceliğine ilişkin unsurlar da büyük önem taşımaktadır. Tüketicinin Korunması ve </a:t>
            </a:r>
            <a:r>
              <a:rPr lang="tr-TR" sz="2000" b="0" i="0" u="none" strike="noStrike" baseline="0" dirty="0">
                <a:solidFill>
                  <a:srgbClr val="A00000"/>
                </a:solidFill>
              </a:rPr>
              <a:t>Piyasa Gözetimi Genel Müdürlüğünce </a:t>
            </a:r>
            <a:r>
              <a:rPr lang="tr-TR" sz="2000" b="0" i="0" u="none" strike="noStrike" baseline="0" dirty="0">
                <a:solidFill>
                  <a:srgbClr val="643B1B"/>
                </a:solidFill>
              </a:rPr>
              <a:t>hazırlanan Rehber ile piyasaya arz edilen hayvansal menşeli parça içeren ürünlerde bu parçaların hangi hayvandan elde edildiğine ilişkin düzenleme hakkında iktisadi işletmecilerin bilgilendirilmesi amaçlanmıştır. </a:t>
            </a:r>
            <a:endParaRPr lang="tr-TR" dirty="0"/>
          </a:p>
        </p:txBody>
      </p:sp>
      <p:sp>
        <p:nvSpPr>
          <p:cNvPr id="8" name="Metin kutusu 7">
            <a:extLst>
              <a:ext uri="{FF2B5EF4-FFF2-40B4-BE49-F238E27FC236}">
                <a16:creationId xmlns:a16="http://schemas.microsoft.com/office/drawing/2014/main" id="{2C02CDC0-7B78-4467-B01C-90F289F94DB5}"/>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10" name="TextBox 23">
            <a:extLst>
              <a:ext uri="{FF2B5EF4-FFF2-40B4-BE49-F238E27FC236}">
                <a16:creationId xmlns:a16="http://schemas.microsoft.com/office/drawing/2014/main" id="{E941A285-3081-4D37-AB9D-070337453036}"/>
              </a:ext>
            </a:extLst>
          </p:cNvPr>
          <p:cNvSpPr txBox="1"/>
          <p:nvPr/>
        </p:nvSpPr>
        <p:spPr>
          <a:xfrm>
            <a:off x="528305" y="322024"/>
            <a:ext cx="11235697" cy="461665"/>
          </a:xfrm>
          <a:prstGeom prst="rect">
            <a:avLst/>
          </a:prstGeom>
          <a:noFill/>
        </p:spPr>
        <p:txBody>
          <a:bodyPr wrap="square" rtlCol="0">
            <a:spAutoFit/>
          </a:bodyPr>
          <a:lstStyle/>
          <a:p>
            <a:pPr lvl="0"/>
            <a:r>
              <a:rPr lang="tr-TR" sz="2400" b="1" dirty="0">
                <a:solidFill>
                  <a:srgbClr val="C00000"/>
                </a:solidFill>
                <a:latin typeface="Myriad Pro" panose="020B0503030403020204" pitchFamily="34" charset="0"/>
              </a:rPr>
              <a:t>2. AMAÇ</a:t>
            </a:r>
          </a:p>
        </p:txBody>
      </p:sp>
    </p:spTree>
    <p:extLst>
      <p:ext uri="{BB962C8B-B14F-4D97-AF65-F5344CB8AC3E}">
        <p14:creationId xmlns:p14="http://schemas.microsoft.com/office/powerpoint/2010/main" val="238100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812800" y="1605527"/>
            <a:ext cx="7721600" cy="4247317"/>
          </a:xfrm>
          <a:prstGeom prst="rect">
            <a:avLst/>
          </a:prstGeom>
          <a:noFill/>
          <a:ln w="34925">
            <a:solidFill>
              <a:srgbClr val="C00000"/>
            </a:solidFill>
          </a:ln>
        </p:spPr>
        <p:txBody>
          <a:bodyPr wrap="square" rtlCol="0">
            <a:spAutoFit/>
          </a:bodyPr>
          <a:lstStyle/>
          <a:p>
            <a:pPr marL="285750" indent="-285750">
              <a:buClr>
                <a:srgbClr val="C00000"/>
              </a:buClr>
              <a:buFont typeface="Wingdings" panose="05000000000000000000" pitchFamily="2" charset="2"/>
              <a:buChar char="q"/>
            </a:pPr>
            <a:endParaRPr lang="tr-TR" dirty="0"/>
          </a:p>
          <a:p>
            <a:pPr>
              <a:buClr>
                <a:srgbClr val="C00000"/>
              </a:buClr>
            </a:pPr>
            <a:endParaRPr lang="tr-TR" dirty="0"/>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r>
              <a:rPr lang="tr-TR" dirty="0"/>
              <a:t>Hayvansal menşeli parça içeren ürünlerde, bu parçaların hangi hayvandan elde edildiğine dair bilginin tüketicilere sunulması zorunludur.</a:t>
            </a:r>
          </a:p>
          <a:p>
            <a:pPr>
              <a:buClr>
                <a:srgbClr val="C00000"/>
              </a:buClr>
            </a:pPr>
            <a:endParaRPr lang="tr-TR" dirty="0"/>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r>
              <a:rPr lang="tr-TR" dirty="0"/>
              <a:t>Hayvansal menşeli parça; hayvanın </a:t>
            </a:r>
            <a:r>
              <a:rPr lang="tr-TR" b="1" dirty="0">
                <a:solidFill>
                  <a:srgbClr val="A00000"/>
                </a:solidFill>
              </a:rPr>
              <a:t>derisi, kılı, kemiği ve yağı</a:t>
            </a:r>
            <a:r>
              <a:rPr lang="tr-TR" dirty="0"/>
              <a:t> gibi doğrudan hayvansal kaynaklardan elde edilen bileşenleri ifade eder.</a:t>
            </a:r>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endParaRPr lang="tr-TR" dirty="0"/>
          </a:p>
          <a:p>
            <a:pPr marL="285750" indent="-285750">
              <a:buClr>
                <a:srgbClr val="C00000"/>
              </a:buClr>
              <a:buFont typeface="Wingdings" panose="05000000000000000000" pitchFamily="2" charset="2"/>
              <a:buChar char="q"/>
            </a:pPr>
            <a:endParaRPr lang="tr-TR" dirty="0"/>
          </a:p>
        </p:txBody>
      </p:sp>
      <p:sp>
        <p:nvSpPr>
          <p:cNvPr id="8" name="Metin kutusu 7">
            <a:extLst>
              <a:ext uri="{FF2B5EF4-FFF2-40B4-BE49-F238E27FC236}">
                <a16:creationId xmlns:a16="http://schemas.microsoft.com/office/drawing/2014/main" id="{C00A476B-57A2-46E6-904D-D882EE37F1BB}"/>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10" name="TextBox 23">
            <a:extLst>
              <a:ext uri="{FF2B5EF4-FFF2-40B4-BE49-F238E27FC236}">
                <a16:creationId xmlns:a16="http://schemas.microsoft.com/office/drawing/2014/main" id="{E69AAADF-CA6C-4CE2-9A4F-1BFDFF1F2714}"/>
              </a:ext>
            </a:extLst>
          </p:cNvPr>
          <p:cNvSpPr txBox="1"/>
          <p:nvPr/>
        </p:nvSpPr>
        <p:spPr>
          <a:xfrm>
            <a:off x="528305" y="322024"/>
            <a:ext cx="11235697" cy="461665"/>
          </a:xfrm>
          <a:prstGeom prst="rect">
            <a:avLst/>
          </a:prstGeom>
          <a:noFill/>
        </p:spPr>
        <p:txBody>
          <a:bodyPr wrap="square" rtlCol="0">
            <a:spAutoFit/>
          </a:bodyPr>
          <a:lstStyle/>
          <a:p>
            <a:pPr lvl="0"/>
            <a:r>
              <a:rPr lang="tr-TR" sz="2400" b="1" dirty="0">
                <a:solidFill>
                  <a:srgbClr val="C00000"/>
                </a:solidFill>
                <a:latin typeface="Myriad Pro" panose="020B0503030403020204" pitchFamily="34" charset="0"/>
              </a:rPr>
              <a:t>3. ETİKETLEME ZORUNLULUĞU</a:t>
            </a:r>
          </a:p>
        </p:txBody>
      </p:sp>
      <p:pic>
        <p:nvPicPr>
          <p:cNvPr id="3" name="Resim 2">
            <a:extLst>
              <a:ext uri="{FF2B5EF4-FFF2-40B4-BE49-F238E27FC236}">
                <a16:creationId xmlns:a16="http://schemas.microsoft.com/office/drawing/2014/main" id="{E359197B-43AF-43A9-B7E8-ABCB3E6CC0DF}"/>
              </a:ext>
            </a:extLst>
          </p:cNvPr>
          <p:cNvPicPr>
            <a:picLocks noChangeAspect="1"/>
          </p:cNvPicPr>
          <p:nvPr/>
        </p:nvPicPr>
        <p:blipFill>
          <a:blip r:embed="rId3"/>
          <a:stretch>
            <a:fillRect/>
          </a:stretch>
        </p:blipFill>
        <p:spPr>
          <a:xfrm>
            <a:off x="8916027" y="1605527"/>
            <a:ext cx="2847975" cy="4499998"/>
          </a:xfrm>
          <a:prstGeom prst="rect">
            <a:avLst/>
          </a:prstGeom>
        </p:spPr>
      </p:pic>
    </p:spTree>
    <p:extLst>
      <p:ext uri="{BB962C8B-B14F-4D97-AF65-F5344CB8AC3E}">
        <p14:creationId xmlns:p14="http://schemas.microsoft.com/office/powerpoint/2010/main" val="367862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p:cNvSpPr/>
          <p:nvPr/>
        </p:nvSpPr>
        <p:spPr>
          <a:xfrm>
            <a:off x="5159897" y="764705"/>
            <a:ext cx="3718819" cy="4675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a:lnSpc>
                <a:spcPct val="90000"/>
              </a:lnSpc>
              <a:spcBef>
                <a:spcPct val="0"/>
              </a:spcBef>
              <a:spcAft>
                <a:spcPct val="35000"/>
              </a:spcAft>
            </a:pPr>
            <a:r>
              <a:rPr lang="tr-TR" sz="2700" b="1" dirty="0"/>
              <a:t>Güvensizlik Şüphesi</a:t>
            </a:r>
          </a:p>
        </p:txBody>
      </p:sp>
      <p:sp>
        <p:nvSpPr>
          <p:cNvPr id="38" name="Yuvarlatılmış Dikdörtgen 5"/>
          <p:cNvSpPr>
            <a:spLocks noChangeArrowheads="1"/>
          </p:cNvSpPr>
          <p:nvPr/>
        </p:nvSpPr>
        <p:spPr bwMode="auto">
          <a:xfrm>
            <a:off x="528305" y="1993895"/>
            <a:ext cx="3691417" cy="306071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lang="tr-TR" sz="1800" b="0" i="0" u="none" strike="noStrike" baseline="0" dirty="0">
                <a:solidFill>
                  <a:srgbClr val="643B1B"/>
                </a:solidFill>
              </a:rPr>
              <a:t>Bilgilendirme, satın alma işleminden önce açık, okunabilir ve yanıltıcı olmayacak şekilde Türkçe yapılmalıdır.</a:t>
            </a:r>
            <a:endParaRPr lang="tr-TR" altLang="tr-TR" sz="2000" b="1" i="1" dirty="0">
              <a:solidFill>
                <a:schemeClr val="tx1"/>
              </a:solidFill>
            </a:endParaRPr>
          </a:p>
        </p:txBody>
      </p:sp>
      <p:sp>
        <p:nvSpPr>
          <p:cNvPr id="10" name="Metin kutusu 9">
            <a:extLst>
              <a:ext uri="{FF2B5EF4-FFF2-40B4-BE49-F238E27FC236}">
                <a16:creationId xmlns:a16="http://schemas.microsoft.com/office/drawing/2014/main" id="{46AF8D6D-A516-4570-81E8-94D3EC5663E1}"/>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sp>
        <p:nvSpPr>
          <p:cNvPr id="11" name="TextBox 23">
            <a:extLst>
              <a:ext uri="{FF2B5EF4-FFF2-40B4-BE49-F238E27FC236}">
                <a16:creationId xmlns:a16="http://schemas.microsoft.com/office/drawing/2014/main" id="{79E060D9-2B02-4655-8F8A-172423AAD0D9}"/>
              </a:ext>
            </a:extLst>
          </p:cNvPr>
          <p:cNvSpPr txBox="1"/>
          <p:nvPr/>
        </p:nvSpPr>
        <p:spPr>
          <a:xfrm>
            <a:off x="528305" y="322024"/>
            <a:ext cx="11235697" cy="461665"/>
          </a:xfrm>
          <a:prstGeom prst="rect">
            <a:avLst/>
          </a:prstGeom>
          <a:noFill/>
        </p:spPr>
        <p:txBody>
          <a:bodyPr wrap="square" rtlCol="0">
            <a:spAutoFit/>
          </a:bodyPr>
          <a:lstStyle/>
          <a:p>
            <a:pPr lvl="0"/>
            <a:r>
              <a:rPr lang="tr-TR" sz="2400" b="1" dirty="0">
                <a:solidFill>
                  <a:srgbClr val="C00000"/>
                </a:solidFill>
                <a:latin typeface="Myriad Pro" panose="020B0503030403020204" pitchFamily="34" charset="0"/>
              </a:rPr>
              <a:t>4. BİLGİLENDİRME </a:t>
            </a:r>
          </a:p>
        </p:txBody>
      </p:sp>
      <p:sp>
        <p:nvSpPr>
          <p:cNvPr id="8" name="Yuvarlatılmış Dikdörtgen 5">
            <a:extLst>
              <a:ext uri="{FF2B5EF4-FFF2-40B4-BE49-F238E27FC236}">
                <a16:creationId xmlns:a16="http://schemas.microsoft.com/office/drawing/2014/main" id="{94C6F015-9199-4D04-B6E9-194B45E559E1}"/>
              </a:ext>
            </a:extLst>
          </p:cNvPr>
          <p:cNvSpPr>
            <a:spLocks noChangeArrowheads="1"/>
          </p:cNvSpPr>
          <p:nvPr/>
        </p:nvSpPr>
        <p:spPr bwMode="auto">
          <a:xfrm>
            <a:off x="7774956" y="1993895"/>
            <a:ext cx="3691417" cy="306071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lang="tr-TR" sz="1800" b="0" i="0" u="none" strike="noStrike" baseline="0" dirty="0">
                <a:solidFill>
                  <a:srgbClr val="643B1C"/>
                </a:solidFill>
                <a:latin typeface="MyriadPro-Regular"/>
              </a:rPr>
              <a:t>Uzaktan iletişim araçları yoluyla yapılan satışlarda da bu bilginin ürünün özelliklerinin belirtildiği alanda tüketiciye sunulması gerekmektedir.</a:t>
            </a:r>
            <a:endParaRPr lang="tr-TR" altLang="tr-TR" sz="2000" b="1" i="1" dirty="0">
              <a:solidFill>
                <a:schemeClr val="tx1"/>
              </a:solidFill>
            </a:endParaRPr>
          </a:p>
        </p:txBody>
      </p:sp>
      <p:pic>
        <p:nvPicPr>
          <p:cNvPr id="13" name="Resim 12">
            <a:extLst>
              <a:ext uri="{FF2B5EF4-FFF2-40B4-BE49-F238E27FC236}">
                <a16:creationId xmlns:a16="http://schemas.microsoft.com/office/drawing/2014/main" id="{FEAA8E81-CBA9-4A8C-BE61-58FDC9D907B1}"/>
              </a:ext>
            </a:extLst>
          </p:cNvPr>
          <p:cNvPicPr>
            <a:picLocks noChangeAspect="1"/>
          </p:cNvPicPr>
          <p:nvPr/>
        </p:nvPicPr>
        <p:blipFill>
          <a:blip r:embed="rId3"/>
          <a:stretch>
            <a:fillRect/>
          </a:stretch>
        </p:blipFill>
        <p:spPr>
          <a:xfrm>
            <a:off x="4695997" y="2751130"/>
            <a:ext cx="2602684" cy="1355739"/>
          </a:xfrm>
          <a:prstGeom prst="rect">
            <a:avLst/>
          </a:prstGeom>
        </p:spPr>
      </p:pic>
    </p:spTree>
    <p:extLst>
      <p:ext uri="{BB962C8B-B14F-4D97-AF65-F5344CB8AC3E}">
        <p14:creationId xmlns:p14="http://schemas.microsoft.com/office/powerpoint/2010/main" val="135867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2F00CE5B-738A-4AEE-85D5-55AFA9008AC1}"/>
              </a:ext>
            </a:extLst>
          </p:cNvPr>
          <p:cNvSpPr txBox="1"/>
          <p:nvPr/>
        </p:nvSpPr>
        <p:spPr>
          <a:xfrm>
            <a:off x="370655" y="849004"/>
            <a:ext cx="11550996" cy="369332"/>
          </a:xfrm>
          <a:prstGeom prst="rect">
            <a:avLst/>
          </a:prstGeom>
          <a:solidFill>
            <a:srgbClr val="A00000"/>
          </a:solidFill>
        </p:spPr>
        <p:txBody>
          <a:bodyPr wrap="square" rtlCol="0">
            <a:spAutoFit/>
          </a:bodyPr>
          <a:lstStyle>
            <a:defPPr>
              <a:defRPr lang="tr-TR"/>
            </a:defPPr>
            <a:lvl1pPr marR="0" lvl="0" algn="just" fontAlgn="auto">
              <a:lnSpc>
                <a:spcPct val="100000"/>
              </a:lnSpc>
              <a:spcBef>
                <a:spcPts val="0"/>
              </a:spcBef>
              <a:spcAft>
                <a:spcPts val="0"/>
              </a:spcAft>
              <a:buClrTx/>
              <a:buSzTx/>
              <a:tabLst/>
              <a:defRPr b="1" kern="0">
                <a:solidFill>
                  <a:schemeClr val="bg1"/>
                </a:solidFill>
                <a:latin typeface="Myriad Pro" panose="020B0503030403020204" charset="0"/>
              </a:defRPr>
            </a:lvl1pPr>
          </a:lstStyle>
          <a:p>
            <a:endParaRPr lang="tr-TR" dirty="0">
              <a:solidFill>
                <a:srgbClr val="FFFFFF"/>
              </a:solidFill>
            </a:endParaRPr>
          </a:p>
        </p:txBody>
      </p:sp>
      <p:pic>
        <p:nvPicPr>
          <p:cNvPr id="3" name="Resim 2">
            <a:extLst>
              <a:ext uri="{FF2B5EF4-FFF2-40B4-BE49-F238E27FC236}">
                <a16:creationId xmlns:a16="http://schemas.microsoft.com/office/drawing/2014/main" id="{E6714BB6-16FE-4F9D-8B93-0F8B0E6AA7F6}"/>
              </a:ext>
            </a:extLst>
          </p:cNvPr>
          <p:cNvPicPr>
            <a:picLocks noChangeAspect="1"/>
          </p:cNvPicPr>
          <p:nvPr/>
        </p:nvPicPr>
        <p:blipFill>
          <a:blip r:embed="rId3"/>
          <a:stretch>
            <a:fillRect/>
          </a:stretch>
        </p:blipFill>
        <p:spPr>
          <a:xfrm>
            <a:off x="6653220" y="1381124"/>
            <a:ext cx="4924425" cy="4765572"/>
          </a:xfrm>
          <a:prstGeom prst="rect">
            <a:avLst/>
          </a:prstGeom>
        </p:spPr>
      </p:pic>
      <p:pic>
        <p:nvPicPr>
          <p:cNvPr id="10" name="Resim 9">
            <a:extLst>
              <a:ext uri="{FF2B5EF4-FFF2-40B4-BE49-F238E27FC236}">
                <a16:creationId xmlns:a16="http://schemas.microsoft.com/office/drawing/2014/main" id="{CC0C59BF-6F16-4FBF-820A-8D1926BAE1D2}"/>
              </a:ext>
            </a:extLst>
          </p:cNvPr>
          <p:cNvPicPr>
            <a:picLocks noChangeAspect="1"/>
          </p:cNvPicPr>
          <p:nvPr/>
        </p:nvPicPr>
        <p:blipFill>
          <a:blip r:embed="rId4"/>
          <a:stretch>
            <a:fillRect/>
          </a:stretch>
        </p:blipFill>
        <p:spPr>
          <a:xfrm>
            <a:off x="771525" y="1381125"/>
            <a:ext cx="4924425" cy="4765572"/>
          </a:xfrm>
          <a:prstGeom prst="rect">
            <a:avLst/>
          </a:prstGeom>
        </p:spPr>
      </p:pic>
    </p:spTree>
    <p:extLst>
      <p:ext uri="{BB962C8B-B14F-4D97-AF65-F5344CB8AC3E}">
        <p14:creationId xmlns:p14="http://schemas.microsoft.com/office/powerpoint/2010/main" val="2134492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9.0.5012"/>
  <p:tag name="SLIDO_PRESENTATION_ID" val="00000000-0000-0000-0000-000000000000"/>
  <p:tag name="SLIDO_EVENT_UUID" val="c7fb180c-edbd-468c-974f-bbff1e008731"/>
  <p:tag name="SLIDO_EVENT_SECTION_UUID" val="a37dcdeb-3df6-4e77-af38-16baca336354"/>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5340</TotalTime>
  <Words>1094</Words>
  <Application>Microsoft Office PowerPoint</Application>
  <PresentationFormat>Geniş ekran</PresentationFormat>
  <Paragraphs>150</Paragraphs>
  <Slides>21</Slides>
  <Notes>9</Notes>
  <HiddenSlides>0</HiddenSlides>
  <MMClips>0</MMClips>
  <ScaleCrop>false</ScaleCrop>
  <HeadingPairs>
    <vt:vector size="6" baseType="variant">
      <vt:variant>
        <vt:lpstr>Kullanılan Yazı Tipleri</vt:lpstr>
      </vt:variant>
      <vt:variant>
        <vt:i4>11</vt:i4>
      </vt:variant>
      <vt:variant>
        <vt:lpstr>Tema</vt:lpstr>
      </vt:variant>
      <vt:variant>
        <vt:i4>3</vt:i4>
      </vt:variant>
      <vt:variant>
        <vt:lpstr>Slayt Başlıkları</vt:lpstr>
      </vt:variant>
      <vt:variant>
        <vt:i4>21</vt:i4>
      </vt:variant>
    </vt:vector>
  </HeadingPairs>
  <TitlesOfParts>
    <vt:vector size="35" baseType="lpstr">
      <vt:lpstr>Abril Fatface</vt:lpstr>
      <vt:lpstr>Arial</vt:lpstr>
      <vt:lpstr>Calibri</vt:lpstr>
      <vt:lpstr>Calibri Light</vt:lpstr>
      <vt:lpstr>Cardo</vt:lpstr>
      <vt:lpstr>Courier New</vt:lpstr>
      <vt:lpstr>Montserrat Regular</vt:lpstr>
      <vt:lpstr>Myriad Pro</vt:lpstr>
      <vt:lpstr>MyriadPro-Bold</vt:lpstr>
      <vt:lpstr>MyriadPro-Regular</vt:lpstr>
      <vt:lpstr>Wingdings</vt:lpstr>
      <vt:lpstr>Office Teması</vt:lpstr>
      <vt:lpstr>Özel Tasarım</vt:lpstr>
      <vt:lpstr>2_Özel Tasarım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i.sahin10@ticaret.gov.tr</dc:creator>
  <cp:lastModifiedBy>PC</cp:lastModifiedBy>
  <cp:revision>446</cp:revision>
  <dcterms:created xsi:type="dcterms:W3CDTF">2024-02-20T11:00:27Z</dcterms:created>
  <dcterms:modified xsi:type="dcterms:W3CDTF">2025-07-07T10:50:09Z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1.9.0.5012</vt:lpwstr>
  </property>
  <property fmtid="{D5CDD505-2E9C-101B-9397-08002B2CF9AE}" pid="3" name="geodilabelclass">
    <vt:lpwstr>id_classification_restrictedinternal=65d81f48-df0b-4036-a097-c3ba24027e48</vt:lpwstr>
  </property>
  <property fmtid="{D5CDD505-2E9C-101B-9397-08002B2CF9AE}" pid="4" name="geodilabeluser">
    <vt:lpwstr>user=59503456142</vt:lpwstr>
  </property>
  <property fmtid="{D5CDD505-2E9C-101B-9397-08002B2CF9AE}" pid="5" name="geodilabeltime">
    <vt:lpwstr>datetime=2024-03-14T14:16:57.571Z</vt:lpwstr>
  </property>
</Properties>
</file>