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69" r:id="rId3"/>
  </p:sldMasterIdLst>
  <p:notesMasterIdLst>
    <p:notesMasterId r:id="rId58"/>
  </p:notesMasterIdLst>
  <p:sldIdLst>
    <p:sldId id="256" r:id="rId4"/>
    <p:sldId id="2257" r:id="rId5"/>
    <p:sldId id="2256" r:id="rId6"/>
    <p:sldId id="306" r:id="rId7"/>
    <p:sldId id="308" r:id="rId8"/>
    <p:sldId id="2279" r:id="rId9"/>
    <p:sldId id="2255" r:id="rId10"/>
    <p:sldId id="2281" r:id="rId11"/>
    <p:sldId id="2280" r:id="rId12"/>
    <p:sldId id="2258" r:id="rId13"/>
    <p:sldId id="2284" r:id="rId14"/>
    <p:sldId id="2283" r:id="rId15"/>
    <p:sldId id="2282" r:id="rId16"/>
    <p:sldId id="2259" r:id="rId17"/>
    <p:sldId id="2287" r:id="rId18"/>
    <p:sldId id="2286" r:id="rId19"/>
    <p:sldId id="2285" r:id="rId20"/>
    <p:sldId id="2260" r:id="rId21"/>
    <p:sldId id="2261" r:id="rId22"/>
    <p:sldId id="329" r:id="rId23"/>
    <p:sldId id="2264" r:id="rId24"/>
    <p:sldId id="2265" r:id="rId25"/>
    <p:sldId id="2266" r:id="rId26"/>
    <p:sldId id="2290" r:id="rId27"/>
    <p:sldId id="2267" r:id="rId28"/>
    <p:sldId id="2268" r:id="rId29"/>
    <p:sldId id="2269" r:id="rId30"/>
    <p:sldId id="2270" r:id="rId31"/>
    <p:sldId id="2271" r:id="rId32"/>
    <p:sldId id="2272" r:id="rId33"/>
    <p:sldId id="2291" r:id="rId34"/>
    <p:sldId id="2263" r:id="rId35"/>
    <p:sldId id="2288" r:id="rId36"/>
    <p:sldId id="2273" r:id="rId37"/>
    <p:sldId id="2289" r:id="rId38"/>
    <p:sldId id="2294" r:id="rId39"/>
    <p:sldId id="2292" r:id="rId40"/>
    <p:sldId id="2275" r:id="rId41"/>
    <p:sldId id="2295" r:id="rId42"/>
    <p:sldId id="2293" r:id="rId43"/>
    <p:sldId id="2276" r:id="rId44"/>
    <p:sldId id="2274" r:id="rId45"/>
    <p:sldId id="2277" r:id="rId46"/>
    <p:sldId id="2296" r:id="rId47"/>
    <p:sldId id="2278" r:id="rId48"/>
    <p:sldId id="2297" r:id="rId49"/>
    <p:sldId id="2298" r:id="rId50"/>
    <p:sldId id="2300" r:id="rId51"/>
    <p:sldId id="2299" r:id="rId52"/>
    <p:sldId id="2301" r:id="rId53"/>
    <p:sldId id="2303" r:id="rId54"/>
    <p:sldId id="2302" r:id="rId55"/>
    <p:sldId id="334" r:id="rId56"/>
    <p:sldId id="258" r:id="rId5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caret" initials="t" lastIdx="2" clrIdx="0">
    <p:extLst>
      <p:ext uri="{19B8F6BF-5375-455C-9EA6-DF929625EA0E}">
        <p15:presenceInfo xmlns:p15="http://schemas.microsoft.com/office/powerpoint/2012/main" userId="ticare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87C0BB-0BBE-422C-9396-DBDEF6686211}" v="137" dt="2025-01-10T12:29:56.600"/>
  </p1510:revLst>
</p1510:revInfo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Orta Stil 1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6357" autoAdjust="0"/>
  </p:normalViewPr>
  <p:slideViewPr>
    <p:cSldViewPr snapToGrid="0">
      <p:cViewPr varScale="1">
        <p:scale>
          <a:sx n="64" d="100"/>
          <a:sy n="64" d="100"/>
        </p:scale>
        <p:origin x="7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0F383-AB98-42D1-AB0E-75DAD752C956}" type="datetimeFigureOut">
              <a:rPr lang="tr-TR" smtClean="0"/>
              <a:t>7.07.2025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D7671-A041-4400-8C3E-130741F5E9C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6587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D7671-A041-4400-8C3E-130741F5E9C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517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82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656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fld id="{A500EA4A-2E4E-4B20-9E60-6132A4BB3F31}" type="datetime1">
              <a:rPr lang="tr-TR" smtClean="0"/>
              <a:t>7.07.2025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fld id="{1E12DF94-7B07-456D-B184-D7BA0A32E648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616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 hasCustomPrompt="1"/>
          </p:nvPr>
        </p:nvSpPr>
        <p:spPr>
          <a:xfrm>
            <a:off x="838200" y="2971323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tr-TR" dirty="0"/>
              <a:t>Asıl Başlık Stili İçin Tıklatın</a:t>
            </a:r>
          </a:p>
        </p:txBody>
      </p:sp>
      <p:sp>
        <p:nvSpPr>
          <p:cNvPr id="6" name="Metin Yer Tutucusu 5"/>
          <p:cNvSpPr>
            <a:spLocks noGrp="1"/>
          </p:cNvSpPr>
          <p:nvPr>
            <p:ph type="body" sz="quarter" idx="10"/>
          </p:nvPr>
        </p:nvSpPr>
        <p:spPr>
          <a:xfrm>
            <a:off x="2859781" y="5785649"/>
            <a:ext cx="6472438" cy="3693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tr-TR" dirty="0"/>
              <a:t>Asıl metin stillerini düzenle</a:t>
            </a:r>
          </a:p>
        </p:txBody>
      </p:sp>
      <p:sp>
        <p:nvSpPr>
          <p:cNvPr id="5" name="Metin Yer Tutucusu 3"/>
          <p:cNvSpPr txBox="1">
            <a:spLocks/>
          </p:cNvSpPr>
          <p:nvPr userDrawn="1"/>
        </p:nvSpPr>
        <p:spPr>
          <a:xfrm>
            <a:off x="515906" y="6216848"/>
            <a:ext cx="11149881" cy="36933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200" dirty="0">
                <a:latin typeface="+mn-lt"/>
              </a:rPr>
              <a:t>Not: Sunumda yer verilen veri, görüş ve değerlendirmeler, hiçbir kişi, kurum veya kuruluşa herhangi bir taahhüt içermemekte olup sadece bilgi amaçlıdır. </a:t>
            </a:r>
          </a:p>
        </p:txBody>
      </p:sp>
    </p:spTree>
    <p:extLst>
      <p:ext uri="{BB962C8B-B14F-4D97-AF65-F5344CB8AC3E}">
        <p14:creationId xmlns:p14="http://schemas.microsoft.com/office/powerpoint/2010/main" val="415002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056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C07C6EC4-3B7C-4AAF-8E0C-A2353C4E03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pic>
        <p:nvPicPr>
          <p:cNvPr id="10" name="Picture 4" descr="Untitled-1.png">
            <a:extLst>
              <a:ext uri="{FF2B5EF4-FFF2-40B4-BE49-F238E27FC236}">
                <a16:creationId xmlns:a16="http://schemas.microsoft.com/office/drawing/2014/main" id="{3624C159-4497-4EC4-9D96-6DCBB9D22E62}"/>
              </a:ext>
            </a:extLst>
          </p:cNvPr>
          <p:cNvPicPr/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58" y="1225111"/>
            <a:ext cx="4079681" cy="12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7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>
            <a:extLst>
              <a:ext uri="{FF2B5EF4-FFF2-40B4-BE49-F238E27FC236}">
                <a16:creationId xmlns:a16="http://schemas.microsoft.com/office/drawing/2014/main" id="{4463805C-3E5F-444A-A5E3-0A3573B82D40}"/>
              </a:ext>
            </a:extLst>
          </p:cNvPr>
          <p:cNvSpPr/>
          <p:nvPr userDrawn="1"/>
        </p:nvSpPr>
        <p:spPr>
          <a:xfrm>
            <a:off x="0" y="6344877"/>
            <a:ext cx="12192000" cy="513124"/>
          </a:xfrm>
          <a:prstGeom prst="rect">
            <a:avLst/>
          </a:prstGeom>
          <a:solidFill>
            <a:srgbClr val="A00000"/>
          </a:solidFill>
          <a:ln>
            <a:solidFill>
              <a:srgbClr val="00206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9" name="Picture 4" descr="Untitled-1.png">
            <a:extLst>
              <a:ext uri="{FF2B5EF4-FFF2-40B4-BE49-F238E27FC236}">
                <a16:creationId xmlns:a16="http://schemas.microsoft.com/office/drawing/2014/main" id="{A3EB46D3-59A0-4B9C-9D12-4C7201815D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5" y="6409070"/>
            <a:ext cx="1260000" cy="384737"/>
          </a:xfrm>
          <a:prstGeom prst="rect">
            <a:avLst/>
          </a:prstGeom>
        </p:spPr>
      </p:pic>
      <p:sp>
        <p:nvSpPr>
          <p:cNvPr id="10" name="Slayt Numarası Yer Tutucusu 28">
            <a:extLst>
              <a:ext uri="{FF2B5EF4-FFF2-40B4-BE49-F238E27FC236}">
                <a16:creationId xmlns:a16="http://schemas.microsoft.com/office/drawing/2014/main" id="{EF9800E3-EC07-4061-B0F9-A25212AD7AF2}"/>
              </a:ext>
            </a:extLst>
          </p:cNvPr>
          <p:cNvSpPr txBox="1">
            <a:spLocks/>
          </p:cNvSpPr>
          <p:nvPr userDrawn="1"/>
        </p:nvSpPr>
        <p:spPr>
          <a:xfrm>
            <a:off x="11546378" y="6344877"/>
            <a:ext cx="436017" cy="543428"/>
          </a:xfrm>
          <a:prstGeom prst="round2SameRect">
            <a:avLst/>
          </a:prstGeom>
          <a:noFill/>
          <a:ln>
            <a:noFill/>
          </a:ln>
          <a:effectLst>
            <a:softEdge rad="12700"/>
          </a:effectLst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3F540A-4CC8-4C65-ADF3-5D7ED0C1F21C}" type="slidenum">
              <a:rPr lang="tr-TR" b="1" smtClean="0">
                <a:solidFill>
                  <a:schemeClr val="bg1"/>
                </a:solidFill>
              </a:rPr>
              <a:pPr algn="ctr"/>
              <a:t>‹#›</a:t>
            </a:fld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9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453F187E-C565-4246-87A3-2F2EBDAF56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7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1.wdp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1E4B1C7-E7CC-6262-FE0A-B45B7F20BDBD}"/>
              </a:ext>
            </a:extLst>
          </p:cNvPr>
          <p:cNvSpPr txBox="1"/>
          <p:nvPr/>
        </p:nvSpPr>
        <p:spPr>
          <a:xfrm>
            <a:off x="2063931" y="2905654"/>
            <a:ext cx="803801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noProof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Uludağ Gümrük ve Dış Ticaret Bölge Müdürlüğü</a:t>
            </a:r>
          </a:p>
          <a:p>
            <a:pPr lvl="0" algn="ctr"/>
            <a:r>
              <a:rPr lang="tr-T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Bursa Ürün Güvenliği Denetimleri Grup Başkanlığı</a:t>
            </a:r>
          </a:p>
          <a:p>
            <a:pPr lvl="0" algn="ctr"/>
            <a:endParaRPr lang="tr-TR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tr-TR" sz="2800" b="1" dirty="0">
                <a:solidFill>
                  <a:schemeClr val="bg1"/>
                </a:solidFill>
              </a:rPr>
              <a:t>TS EN 14682</a:t>
            </a:r>
          </a:p>
          <a:p>
            <a:pPr algn="ctr"/>
            <a:r>
              <a:rPr lang="tr-TR" sz="2800" b="1" dirty="0">
                <a:solidFill>
                  <a:schemeClr val="bg1"/>
                </a:solidFill>
              </a:rPr>
              <a:t>Çocuk giysilerinde güvenlik – Çocuk giysilerinde kullanılan kordon ve büzme </a:t>
            </a:r>
            <a:r>
              <a:rPr lang="tr-TR" sz="2800" b="1" dirty="0" smtClean="0">
                <a:solidFill>
                  <a:schemeClr val="bg1"/>
                </a:solidFill>
              </a:rPr>
              <a:t>ipleri</a:t>
            </a:r>
          </a:p>
          <a:p>
            <a:pPr algn="ctr"/>
            <a:endParaRPr lang="tr-TR" sz="2800" b="1" noProof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tr-TR" sz="2800" b="1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Bilun</a:t>
            </a:r>
            <a:r>
              <a:rPr lang="tr-TR" sz="28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ÖZERDEM PINAR – Ticaret Denetmeni</a:t>
            </a:r>
            <a:endParaRPr lang="tr-TR" sz="2800" b="1" noProof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08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69623" y="1428799"/>
            <a:ext cx="113001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cs typeface="Times New Roman"/>
              </a:rPr>
              <a:t>Lastik veya </a:t>
            </a:r>
            <a:r>
              <a:rPr lang="tr-TR" sz="2400" b="1" dirty="0" err="1">
                <a:cs typeface="Times New Roman"/>
              </a:rPr>
              <a:t>elastan</a:t>
            </a:r>
            <a:r>
              <a:rPr lang="tr-TR" sz="2400" b="1" dirty="0">
                <a:cs typeface="Times New Roman"/>
              </a:rPr>
              <a:t> polimeri veya benzeri bir malzemeden yapılmış iplik içeren</a:t>
            </a:r>
            <a:r>
              <a:rPr lang="tr-TR" sz="2400" dirty="0">
                <a:cs typeface="Times New Roman"/>
              </a:rPr>
              <a:t>, </a:t>
            </a:r>
          </a:p>
          <a:p>
            <a:r>
              <a:rPr lang="tr-TR" sz="2400" dirty="0">
                <a:cs typeface="Times New Roman"/>
              </a:rPr>
              <a:t>-yüksek esnekliğe sahip,</a:t>
            </a:r>
          </a:p>
          <a:p>
            <a:r>
              <a:rPr lang="tr-TR" sz="2400" dirty="0">
                <a:cs typeface="Times New Roman"/>
              </a:rPr>
              <a:t>-</a:t>
            </a:r>
            <a:r>
              <a:rPr lang="tr-TR" sz="2400" u="sng" dirty="0">
                <a:cs typeface="Times New Roman"/>
              </a:rPr>
              <a:t>tamamen veya tamamına yakın oranda eski şeklini alabilen </a:t>
            </a:r>
            <a:r>
              <a:rPr lang="tr-TR" sz="2400" dirty="0">
                <a:cs typeface="Times New Roman"/>
              </a:rPr>
              <a:t>kordon.</a:t>
            </a:r>
          </a:p>
          <a:p>
            <a:pPr algn="just"/>
            <a:endParaRPr lang="tr-TR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015F4F0-1786-D679-A81D-9A2F0F005BC3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E700E16-8137-F159-8852-425A4F713E5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Elastik kordon: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2806AE2-2EFF-444B-82BB-F802E6C13D13}"/>
              </a:ext>
            </a:extLst>
          </p:cNvPr>
          <p:cNvSpPr txBox="1"/>
          <p:nvPr/>
        </p:nvSpPr>
        <p:spPr>
          <a:xfrm>
            <a:off x="569623" y="214960"/>
            <a:ext cx="35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Tanımlar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8005DEA-1794-4374-A126-89BAA60F5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40" y="3142882"/>
            <a:ext cx="1686160" cy="228631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8E67011-9928-4FB0-9CA8-9401B6D87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009" y="3142882"/>
            <a:ext cx="1709974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89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69623" y="1428799"/>
            <a:ext cx="1130015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tr-TR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sz="2400" b="1" dirty="0">
                <a:cs typeface="Times New Roman"/>
              </a:rPr>
              <a:t>Elastik malzeme de dâhil olmak üzere herhangi bir tekstil veya tekstil olmayan malzemeden yapılmış, </a:t>
            </a:r>
          </a:p>
          <a:p>
            <a:r>
              <a:rPr lang="tr-TR" sz="2400" dirty="0">
                <a:cs typeface="Times New Roman"/>
              </a:rPr>
              <a:t>-</a:t>
            </a:r>
            <a:r>
              <a:rPr lang="tr-TR" sz="2400" u="sng" dirty="0">
                <a:cs typeface="Times New Roman"/>
              </a:rPr>
              <a:t>bir giysinin önünü ve arkasını birbirine bağlayan</a:t>
            </a:r>
            <a:r>
              <a:rPr lang="tr-TR" sz="2400" dirty="0">
                <a:cs typeface="Times New Roman"/>
              </a:rPr>
              <a:t>, </a:t>
            </a:r>
          </a:p>
          <a:p>
            <a:r>
              <a:rPr lang="tr-TR" sz="2400" dirty="0">
                <a:cs typeface="Times New Roman"/>
              </a:rPr>
              <a:t>-</a:t>
            </a:r>
            <a:r>
              <a:rPr lang="tr-TR" sz="2400" u="sng" dirty="0">
                <a:cs typeface="Times New Roman"/>
              </a:rPr>
              <a:t>sıkı oturan ve omuz üzerinden geçen </a:t>
            </a:r>
          </a:p>
          <a:p>
            <a:r>
              <a:rPr lang="tr-TR" sz="2400" dirty="0">
                <a:cs typeface="Times New Roman"/>
              </a:rPr>
              <a:t>kordon, zincir, kurdele, şerit veya bant.</a:t>
            </a:r>
          </a:p>
          <a:p>
            <a:pPr algn="just"/>
            <a:endParaRPr lang="tr-T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015F4F0-1786-D679-A81D-9A2F0F005BC3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E700E16-8137-F159-8852-425A4F713E5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Omuz askısı: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2806AE2-2EFF-444B-82BB-F802E6C13D13}"/>
              </a:ext>
            </a:extLst>
          </p:cNvPr>
          <p:cNvSpPr txBox="1"/>
          <p:nvPr/>
        </p:nvSpPr>
        <p:spPr>
          <a:xfrm>
            <a:off x="569623" y="214960"/>
            <a:ext cx="35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Tanımlar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6430E3A-82B2-4756-9FE9-F88E66A49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536" y="3550218"/>
            <a:ext cx="2686425" cy="22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37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69623" y="1428799"/>
            <a:ext cx="113001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tr-T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sz="2400" b="1" dirty="0">
                <a:cs typeface="Times New Roman"/>
              </a:rPr>
              <a:t>Elastik malzeme de dâhil olmak üzere herhangi bir tekstil veya tekstil olmayan malzemeden yapılmış</a:t>
            </a:r>
            <a:r>
              <a:rPr lang="tr-TR" sz="2400" dirty="0">
                <a:cs typeface="Times New Roman"/>
              </a:rPr>
              <a:t>, </a:t>
            </a:r>
          </a:p>
          <a:p>
            <a:r>
              <a:rPr lang="tr-TR" sz="2400" dirty="0">
                <a:cs typeface="Times New Roman"/>
              </a:rPr>
              <a:t>-giysinin (örneğin elbise, bluz veya bikini) üst kısmını tutan, </a:t>
            </a:r>
          </a:p>
          <a:p>
            <a:r>
              <a:rPr lang="tr-TR" sz="2400" dirty="0">
                <a:cs typeface="Times New Roman"/>
              </a:rPr>
              <a:t>-omuz ve sırtı açıkta bırakacak şekilde boynun arkasından </a:t>
            </a:r>
          </a:p>
          <a:p>
            <a:r>
              <a:rPr lang="tr-TR" sz="2400" dirty="0">
                <a:cs typeface="Times New Roman"/>
              </a:rPr>
              <a:t>dolanarak giyilen </a:t>
            </a:r>
          </a:p>
          <a:p>
            <a:r>
              <a:rPr lang="tr-TR" sz="2400" dirty="0">
                <a:cs typeface="Times New Roman"/>
              </a:rPr>
              <a:t>kordon, zincir, kurdele, şerit veya bant.</a:t>
            </a:r>
          </a:p>
          <a:p>
            <a:pPr algn="just"/>
            <a:endParaRPr lang="tr-T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015F4F0-1786-D679-A81D-9A2F0F005BC3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E700E16-8137-F159-8852-425A4F713E5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Halter yaka kordonu: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2806AE2-2EFF-444B-82BB-F802E6C13D13}"/>
              </a:ext>
            </a:extLst>
          </p:cNvPr>
          <p:cNvSpPr txBox="1"/>
          <p:nvPr/>
        </p:nvSpPr>
        <p:spPr>
          <a:xfrm>
            <a:off x="569623" y="214960"/>
            <a:ext cx="35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Tanımlar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F142699-3B9C-4434-8E71-307FF4FC4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742" y="2965870"/>
            <a:ext cx="3710988" cy="309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11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69623" y="1428799"/>
            <a:ext cx="113001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cs typeface="Times New Roman"/>
              </a:rPr>
              <a:t>Bir giysinin </a:t>
            </a:r>
            <a:r>
              <a:rPr lang="tr-TR" sz="2400" b="1" i="1" dirty="0">
                <a:cs typeface="Times New Roman"/>
              </a:rPr>
              <a:t>göğüs veya bel bölgesine </a:t>
            </a:r>
            <a:r>
              <a:rPr lang="tr-TR" sz="2400" b="1" dirty="0">
                <a:cs typeface="Times New Roman"/>
              </a:rPr>
              <a:t>bağlanan</a:t>
            </a:r>
            <a:r>
              <a:rPr lang="tr-TR" sz="2400" dirty="0">
                <a:cs typeface="Times New Roman"/>
              </a:rPr>
              <a:t>, </a:t>
            </a:r>
          </a:p>
          <a:p>
            <a:r>
              <a:rPr lang="tr-TR" sz="2400" dirty="0">
                <a:cs typeface="Times New Roman"/>
              </a:rPr>
              <a:t>-</a:t>
            </a:r>
            <a:r>
              <a:rPr lang="tr-TR" sz="2400" i="1" u="sng" dirty="0">
                <a:cs typeface="Times New Roman"/>
              </a:rPr>
              <a:t>genişliği 3 cm'den az olmayan </a:t>
            </a:r>
          </a:p>
          <a:p>
            <a:r>
              <a:rPr lang="tr-TR" sz="2400" dirty="0">
                <a:cs typeface="Times New Roman"/>
              </a:rPr>
              <a:t>-herhangi bir malzemeden yapılmış </a:t>
            </a:r>
          </a:p>
          <a:p>
            <a:r>
              <a:rPr lang="tr-TR" sz="2400" dirty="0">
                <a:cs typeface="Times New Roman"/>
              </a:rPr>
              <a:t>dekoratif veya fonksiyonel parça.</a:t>
            </a:r>
          </a:p>
          <a:p>
            <a:endParaRPr lang="tr-TR" sz="2400" dirty="0">
              <a:cs typeface="Times New Roman"/>
            </a:endParaRPr>
          </a:p>
          <a:p>
            <a:r>
              <a:rPr lang="tr-TR" sz="2400" dirty="0">
                <a:cs typeface="Times New Roman"/>
              </a:rPr>
              <a:t>-Bağlı kemer veya kuşak, vücudu tam olarak çevreleyebilir.</a:t>
            </a:r>
          </a:p>
          <a:p>
            <a:endParaRPr lang="tr-TR" sz="2400" dirty="0">
              <a:cs typeface="Times New Roman"/>
            </a:endParaRPr>
          </a:p>
          <a:p>
            <a:r>
              <a:rPr lang="tr-TR" sz="2400" dirty="0">
                <a:cs typeface="Times New Roman"/>
              </a:rPr>
              <a:t>-Genişliği 3 cm'den az ise, bunlar kordon veya büzme ipi olarak kabul edilir.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015F4F0-1786-D679-A81D-9A2F0F005BC3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E700E16-8137-F159-8852-425A4F713E5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Bağlı kemer veya kuşak: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2806AE2-2EFF-444B-82BB-F802E6C13D13}"/>
              </a:ext>
            </a:extLst>
          </p:cNvPr>
          <p:cNvSpPr txBox="1"/>
          <p:nvPr/>
        </p:nvSpPr>
        <p:spPr>
          <a:xfrm>
            <a:off x="569623" y="214960"/>
            <a:ext cx="35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Tanımlar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DA332D9-BECC-4143-97F3-B6AD53224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8155" y="1428799"/>
            <a:ext cx="3334222" cy="249876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ECA310F-0AD9-4F08-8573-FBA629AC5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266" y="4475787"/>
            <a:ext cx="1765384" cy="1706099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6ED6B35-EFC3-4E95-8164-ABFA79BAA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702" y="4620957"/>
            <a:ext cx="2953739" cy="134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95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69623" y="1547024"/>
            <a:ext cx="113001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>
                <a:cs typeface="Times New Roman"/>
              </a:rPr>
              <a:t>Büzme ipi, fonksiyonel kordon veya dekoratif kordona tutturulmuş veya üzerinde bulunan </a:t>
            </a:r>
            <a:r>
              <a:rPr lang="tr-TR" sz="2400" dirty="0">
                <a:cs typeface="Times New Roman"/>
              </a:rPr>
              <a:t>ahşap, plastik, metal veya diğer malzemelerden oluşan parça.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tr-T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015F4F0-1786-D679-A81D-9A2F0F005BC3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E700E16-8137-F159-8852-425A4F713E5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Durdurucu: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2806AE2-2EFF-444B-82BB-F802E6C13D13}"/>
              </a:ext>
            </a:extLst>
          </p:cNvPr>
          <p:cNvSpPr txBox="1"/>
          <p:nvPr/>
        </p:nvSpPr>
        <p:spPr>
          <a:xfrm>
            <a:off x="569623" y="214960"/>
            <a:ext cx="35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Tanımlar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03245F9-945E-41C8-9C0B-A7CA559A0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967" y="2722009"/>
            <a:ext cx="1374792" cy="221740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82805C8-C836-48CE-9EA7-A3565FEA0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728" y="2718267"/>
            <a:ext cx="2019226" cy="222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30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75687" y="1233516"/>
            <a:ext cx="113001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tr-T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sz="2400" i="1" dirty="0">
                <a:cs typeface="Times New Roman"/>
              </a:rPr>
              <a:t>Uzunluğu sabitlenebilen veya ayarlanabilen</a:t>
            </a:r>
            <a:r>
              <a:rPr lang="tr-TR" sz="2400" dirty="0">
                <a:cs typeface="Times New Roman"/>
              </a:rPr>
              <a:t>, </a:t>
            </a:r>
          </a:p>
          <a:p>
            <a:r>
              <a:rPr lang="tr-TR" sz="2400" u="sng" dirty="0">
                <a:cs typeface="Times New Roman"/>
              </a:rPr>
              <a:t>her iki ucunun giysiye tutturulduğu </a:t>
            </a:r>
            <a:r>
              <a:rPr lang="tr-TR" sz="2400" dirty="0">
                <a:cs typeface="Times New Roman"/>
              </a:rPr>
              <a:t>kordon veya dar kumaş şerit.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tr-T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015F4F0-1786-D679-A81D-9A2F0F005BC3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E700E16-8137-F159-8852-425A4F713E5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İlmek: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2806AE2-2EFF-444B-82BB-F802E6C13D13}"/>
              </a:ext>
            </a:extLst>
          </p:cNvPr>
          <p:cNvSpPr txBox="1"/>
          <p:nvPr/>
        </p:nvSpPr>
        <p:spPr>
          <a:xfrm>
            <a:off x="569623" y="214960"/>
            <a:ext cx="35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Tanımlar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48C03C1-73FF-4184-8434-007DC8208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588" y="2740435"/>
            <a:ext cx="4172823" cy="30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20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75687" y="1233516"/>
            <a:ext cx="113001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tr-T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sz="2400" b="1" dirty="0">
                <a:cs typeface="Times New Roman"/>
              </a:rPr>
              <a:t>Ayak bileği veya kol manşeti gibi giysi bölgelerinin açıklığını ayarlamak veya dekoratif amaçlı tasarlanmış, </a:t>
            </a:r>
          </a:p>
          <a:p>
            <a:r>
              <a:rPr lang="tr-TR" sz="2400" dirty="0">
                <a:cs typeface="Times New Roman"/>
              </a:rPr>
              <a:t>-genişlikçe 2 cm’ den az olmayan </a:t>
            </a:r>
          </a:p>
          <a:p>
            <a:r>
              <a:rPr lang="tr-TR" sz="2400" dirty="0">
                <a:cs typeface="Times New Roman"/>
              </a:rPr>
              <a:t>-tekstil veya tekstil olmayan malzemeden yapılmış şerit.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tr-T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015F4F0-1786-D679-A81D-9A2F0F005BC3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E700E16-8137-F159-8852-425A4F713E5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Ayarlama şeridi: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2806AE2-2EFF-444B-82BB-F802E6C13D13}"/>
              </a:ext>
            </a:extLst>
          </p:cNvPr>
          <p:cNvSpPr txBox="1"/>
          <p:nvPr/>
        </p:nvSpPr>
        <p:spPr>
          <a:xfrm>
            <a:off x="569623" y="214960"/>
            <a:ext cx="35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Tanımlar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595FD47-46D8-4245-B7B1-63CDCD4D9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631" y="3235893"/>
            <a:ext cx="4934643" cy="273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11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75687" y="1233516"/>
            <a:ext cx="1130015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tr-T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sz="2400" dirty="0">
                <a:cs typeface="Times New Roman"/>
              </a:rPr>
              <a:t>İşlemesine olanak tanımak için </a:t>
            </a:r>
            <a:r>
              <a:rPr lang="tr-TR" sz="2400" u="sng" dirty="0">
                <a:cs typeface="Times New Roman"/>
              </a:rPr>
              <a:t>sürgüye tutturulmuş bağlantı parçası </a:t>
            </a:r>
            <a:r>
              <a:rPr lang="tr-TR" sz="2400" dirty="0">
                <a:cs typeface="Times New Roman"/>
              </a:rPr>
              <a:t>tutamak olarak adlandırılmaktadır. </a:t>
            </a:r>
          </a:p>
          <a:p>
            <a:r>
              <a:rPr lang="tr-TR" sz="2400" dirty="0">
                <a:cs typeface="Times New Roman"/>
              </a:rPr>
              <a:t>Fermuar sürgüsü ise temel olarak </a:t>
            </a:r>
            <a:r>
              <a:rPr lang="tr-TR" sz="2400" u="sng" dirty="0">
                <a:cs typeface="Times New Roman"/>
              </a:rPr>
              <a:t>bir sürgü ve tutamaktan oluşan</a:t>
            </a:r>
            <a:r>
              <a:rPr lang="tr-TR" sz="2400" dirty="0">
                <a:cs typeface="Times New Roman"/>
              </a:rPr>
              <a:t>, </a:t>
            </a:r>
            <a:r>
              <a:rPr lang="tr-TR" sz="2400" i="1" dirty="0">
                <a:cs typeface="Times New Roman"/>
              </a:rPr>
              <a:t>birbirini kilitleyen elemanları birleştirmek ve ayırmak suretiyle fermuarı açıp kapatmaya yarayan </a:t>
            </a:r>
            <a:r>
              <a:rPr lang="tr-TR" sz="2400" dirty="0">
                <a:cs typeface="Times New Roman"/>
              </a:rPr>
              <a:t>hareketli parça.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015F4F0-1786-D679-A81D-9A2F0F005BC3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E700E16-8137-F159-8852-425A4F713E5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Fermuar tutamağı ve sürgüsü: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2806AE2-2EFF-444B-82BB-F802E6C13D13}"/>
              </a:ext>
            </a:extLst>
          </p:cNvPr>
          <p:cNvSpPr txBox="1"/>
          <p:nvPr/>
        </p:nvSpPr>
        <p:spPr>
          <a:xfrm>
            <a:off x="569623" y="214960"/>
            <a:ext cx="35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Tanımlar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B6BE119-EEA3-4C9C-A32A-6D0183D0D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470" y="3243530"/>
            <a:ext cx="2323054" cy="269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83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779228" y="1364649"/>
            <a:ext cx="11412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dirty="0">
                <a:cs typeface="Times New Roman"/>
              </a:rPr>
              <a:t>Kordonun kendisinden daha kalın ve/veya daha geniş bir kordona takılan dekoratif öge.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015F4F0-1786-D679-A81D-9A2F0F005BC3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E700E16-8137-F159-8852-425A4F713E5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Üç boyutlu süsleme: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2806AE2-2EFF-444B-82BB-F802E6C13D13}"/>
              </a:ext>
            </a:extLst>
          </p:cNvPr>
          <p:cNvSpPr txBox="1"/>
          <p:nvPr/>
        </p:nvSpPr>
        <p:spPr>
          <a:xfrm>
            <a:off x="569623" y="214960"/>
            <a:ext cx="35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Tanımlar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980123A-225F-846B-F3BB-3F05BAC7EF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36" y="1954082"/>
            <a:ext cx="6860881" cy="1775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CF5AAD-7F85-E945-9CD5-F38BAF919779}"/>
              </a:ext>
            </a:extLst>
          </p:cNvPr>
          <p:cNvSpPr txBox="1"/>
          <p:nvPr/>
        </p:nvSpPr>
        <p:spPr>
          <a:xfrm>
            <a:off x="569624" y="4224113"/>
            <a:ext cx="7337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dirty="0">
                <a:cs typeface="Times New Roman"/>
              </a:rPr>
              <a:t>-Kordonun kendisinden daha kalın olmayan </a:t>
            </a:r>
          </a:p>
          <a:p>
            <a:pPr algn="just"/>
            <a:r>
              <a:rPr lang="tr-TR" sz="2400" dirty="0">
                <a:cs typeface="Times New Roman"/>
              </a:rPr>
              <a:t>plastik manşonlar (bot bağcık uçları) gibi ince malzemeler </a:t>
            </a:r>
          </a:p>
          <a:p>
            <a:pPr algn="just"/>
            <a:r>
              <a:rPr lang="tr-TR" sz="2400" dirty="0">
                <a:cs typeface="Times New Roman"/>
              </a:rPr>
              <a:t>üç boyutlu süsleme olarak kabul edilmez.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D154670-0F38-479A-BC5F-AE1D2E73A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114" y="3857103"/>
            <a:ext cx="2476846" cy="22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05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3015F4F0-1786-D679-A81D-9A2F0F005BC3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E700E16-8137-F159-8852-425A4F713E5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2806AE2-2EFF-444B-82BB-F802E6C13D13}"/>
              </a:ext>
            </a:extLst>
          </p:cNvPr>
          <p:cNvSpPr txBox="1"/>
          <p:nvPr/>
        </p:nvSpPr>
        <p:spPr>
          <a:xfrm>
            <a:off x="569623" y="190877"/>
            <a:ext cx="2809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Vücut Kısımları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1954D40-F45E-4C1F-B039-67C69903F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361" y="1257599"/>
            <a:ext cx="4349277" cy="492003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D26AB1A6-4C9A-4ED4-ADB2-D0B00CA81B2E}"/>
              </a:ext>
            </a:extLst>
          </p:cNvPr>
          <p:cNvSpPr txBox="1"/>
          <p:nvPr/>
        </p:nvSpPr>
        <p:spPr>
          <a:xfrm>
            <a:off x="569622" y="2644170"/>
            <a:ext cx="3505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cs typeface="Times New Roman"/>
              </a:rPr>
              <a:t>A- Baş, boyun ve üst göğüs </a:t>
            </a:r>
          </a:p>
          <a:p>
            <a:r>
              <a:rPr lang="tr-TR" sz="2400" dirty="0">
                <a:cs typeface="Times New Roman"/>
              </a:rPr>
              <a:t>     bölgesi</a:t>
            </a:r>
          </a:p>
          <a:p>
            <a:endParaRPr lang="tr-TR" sz="2400" dirty="0">
              <a:cs typeface="Times New Roman"/>
            </a:endParaRPr>
          </a:p>
          <a:p>
            <a:r>
              <a:rPr lang="tr-TR" sz="2400" dirty="0">
                <a:cs typeface="Times New Roman"/>
              </a:rPr>
              <a:t>B- Göğüs ve bel bölgesi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30822A1-76DF-4B6D-8C5B-19C9FE365891}"/>
              </a:ext>
            </a:extLst>
          </p:cNvPr>
          <p:cNvSpPr txBox="1"/>
          <p:nvPr/>
        </p:nvSpPr>
        <p:spPr>
          <a:xfrm>
            <a:off x="8116392" y="2790924"/>
            <a:ext cx="3065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cs typeface="Times New Roman"/>
              </a:rPr>
              <a:t>C- Basen altı bölgesi</a:t>
            </a:r>
          </a:p>
          <a:p>
            <a:endParaRPr lang="tr-TR" sz="2400" dirty="0">
              <a:cs typeface="Times New Roman"/>
            </a:endParaRPr>
          </a:p>
          <a:p>
            <a:r>
              <a:rPr lang="tr-TR" sz="2400" dirty="0">
                <a:cs typeface="Times New Roman"/>
              </a:rPr>
              <a:t>D- Sırt bölgesi</a:t>
            </a:r>
          </a:p>
        </p:txBody>
      </p:sp>
    </p:spTree>
    <p:extLst>
      <p:ext uri="{BB962C8B-B14F-4D97-AF65-F5344CB8AC3E}">
        <p14:creationId xmlns:p14="http://schemas.microsoft.com/office/powerpoint/2010/main" val="1111396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BAE1D7C-CB04-4B24-85E7-0DA53F823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465" y="912413"/>
            <a:ext cx="3795462" cy="12965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B9939C7-99B2-9ABB-2059-C042BA1282E6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ACDA535-5DBD-4B9C-9FAA-C159D0FD5FE8}"/>
              </a:ext>
            </a:extLst>
          </p:cNvPr>
          <p:cNvSpPr txBox="1"/>
          <p:nvPr/>
        </p:nvSpPr>
        <p:spPr>
          <a:xfrm>
            <a:off x="508663" y="218894"/>
            <a:ext cx="817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Bazı Tüketici Ürünlerinde Uygunluk Denetimi Tebliği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80CC4DAE-3F2E-4F7B-B1D0-8FBD89FCA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63" y="1291137"/>
            <a:ext cx="6692681" cy="3637462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4F3A0FDA-EDF5-466F-B66B-EDF706710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816" y="4989869"/>
            <a:ext cx="5887272" cy="10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19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389613" y="805513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pPr algn="just"/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Büzme iplerinin, fonksiyonel kordonların, bağlı kemer veya kuşakların;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D6B42B4-F015-4598-8BC5-F5D6D8C68B6A}"/>
              </a:ext>
            </a:extLst>
          </p:cNvPr>
          <p:cNvSpPr txBox="1"/>
          <p:nvPr/>
        </p:nvSpPr>
        <p:spPr>
          <a:xfrm>
            <a:off x="569623" y="190877"/>
            <a:ext cx="3785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Genel Gereklilikler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934959D-201B-4A40-BE56-F547D2592E05}"/>
              </a:ext>
            </a:extLst>
          </p:cNvPr>
          <p:cNvSpPr txBox="1"/>
          <p:nvPr/>
        </p:nvSpPr>
        <p:spPr>
          <a:xfrm>
            <a:off x="389613" y="1553876"/>
            <a:ext cx="87195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cs typeface="Times New Roman"/>
              </a:rPr>
              <a:t>-serbest uçlarında üç boyutlu süslemeler veya düğüm </a:t>
            </a:r>
            <a:r>
              <a:rPr lang="tr-TR" sz="2400" u="sng" dirty="0">
                <a:cs typeface="Times New Roman"/>
              </a:rPr>
              <a:t>olmamalı</a:t>
            </a:r>
            <a:r>
              <a:rPr lang="tr-TR" sz="2400" dirty="0">
                <a:cs typeface="Times New Roman"/>
              </a:rPr>
              <a:t> </a:t>
            </a:r>
          </a:p>
          <a:p>
            <a:pPr algn="just"/>
            <a:r>
              <a:rPr lang="tr-TR" sz="2400" dirty="0">
                <a:cs typeface="Times New Roman"/>
              </a:rPr>
              <a:t>-saçaklanmanın önlenmesi için ısı ile sabitleme,</a:t>
            </a:r>
          </a:p>
          <a:p>
            <a:pPr algn="just"/>
            <a:r>
              <a:rPr lang="tr-TR" sz="2400" dirty="0">
                <a:cs typeface="Times New Roman"/>
              </a:rPr>
              <a:t>tutturucu gibi yöntemlerle emniyetli hale getirilmelidir. </a:t>
            </a:r>
          </a:p>
          <a:p>
            <a:pPr algn="just"/>
            <a:r>
              <a:rPr lang="tr-TR" sz="2400" dirty="0">
                <a:cs typeface="Times New Roman"/>
              </a:rPr>
              <a:t>-Uçların bükülmesi veya katlanması</a:t>
            </a:r>
            <a:r>
              <a:rPr lang="tr-TR" sz="2400" i="1" dirty="0">
                <a:cs typeface="Times New Roman"/>
              </a:rPr>
              <a:t>, </a:t>
            </a:r>
            <a:r>
              <a:rPr lang="tr-TR" sz="2400" i="1" u="sng" dirty="0">
                <a:cs typeface="Times New Roman"/>
              </a:rPr>
              <a:t>takılma tehlikesi </a:t>
            </a:r>
          </a:p>
          <a:p>
            <a:pPr algn="just"/>
            <a:r>
              <a:rPr lang="tr-TR" sz="2400" i="1" u="sng" dirty="0">
                <a:cs typeface="Times New Roman"/>
              </a:rPr>
              <a:t>oluşturmadığı sürece</a:t>
            </a:r>
            <a:r>
              <a:rPr lang="tr-TR" sz="2400" dirty="0">
                <a:cs typeface="Times New Roman"/>
              </a:rPr>
              <a:t> kabul edilebilir.</a:t>
            </a:r>
          </a:p>
          <a:p>
            <a:pPr algn="just"/>
            <a:r>
              <a:rPr lang="tr-TR" sz="2400" dirty="0">
                <a:cs typeface="Times New Roman"/>
              </a:rPr>
              <a:t>-Serbest uçların uzunluğu boyunca düğüm ve üç boyutlu süslemelere </a:t>
            </a:r>
          </a:p>
          <a:p>
            <a:pPr algn="just"/>
            <a:r>
              <a:rPr lang="tr-TR" sz="2400" u="sng" dirty="0">
                <a:cs typeface="Times New Roman"/>
              </a:rPr>
              <a:t>izin verilmez</a:t>
            </a:r>
            <a:r>
              <a:rPr lang="tr-TR" sz="2400" dirty="0">
                <a:cs typeface="Times New Roman"/>
              </a:rPr>
              <a:t>.</a:t>
            </a:r>
          </a:p>
        </p:txBody>
      </p:sp>
      <p:pic>
        <p:nvPicPr>
          <p:cNvPr id="4" name="Resim 3" descr="Erkek Bebek Beli Lastikli Pantolon E5318A525SP - 2">
            <a:extLst>
              <a:ext uri="{FF2B5EF4-FFF2-40B4-BE49-F238E27FC236}">
                <a16:creationId xmlns:a16="http://schemas.microsoft.com/office/drawing/2014/main" id="{5E84D911-A4C0-1EA9-FF3F-C698A32420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06" b="13470"/>
          <a:stretch/>
        </p:blipFill>
        <p:spPr bwMode="auto">
          <a:xfrm>
            <a:off x="9417987" y="1449192"/>
            <a:ext cx="2384397" cy="2067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AutoShape 6">
            <a:extLst>
              <a:ext uri="{FF2B5EF4-FFF2-40B4-BE49-F238E27FC236}">
                <a16:creationId xmlns:a16="http://schemas.microsoft.com/office/drawing/2014/main" id="{026D71FA-A33E-C1C1-E8F6-6E6E8102DB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B7C66D3-CB68-4E2B-ECBA-58EF0240B1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t="2279" r="19189" b="57606"/>
          <a:stretch/>
        </p:blipFill>
        <p:spPr bwMode="auto">
          <a:xfrm>
            <a:off x="9417987" y="3889213"/>
            <a:ext cx="2384398" cy="2081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DD9F3B5F-E87B-0912-38CC-97D2885722A5}"/>
              </a:ext>
            </a:extLst>
          </p:cNvPr>
          <p:cNvSpPr txBox="1"/>
          <p:nvPr/>
        </p:nvSpPr>
        <p:spPr>
          <a:xfrm>
            <a:off x="9384500" y="3827050"/>
            <a:ext cx="327908" cy="492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tr-T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</a:t>
            </a:r>
            <a:endParaRPr lang="tr-T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B513A02D-2ABF-7958-BA76-EEFD4EA439EB}"/>
              </a:ext>
            </a:extLst>
          </p:cNvPr>
          <p:cNvSpPr txBox="1"/>
          <p:nvPr/>
        </p:nvSpPr>
        <p:spPr>
          <a:xfrm>
            <a:off x="11300160" y="1513174"/>
            <a:ext cx="426720" cy="489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tr-T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tr-T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6DB01CD4-C308-4701-982B-F1F552AC7C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539"/>
          <a:stretch/>
        </p:blipFill>
        <p:spPr>
          <a:xfrm>
            <a:off x="569623" y="4615543"/>
            <a:ext cx="6878010" cy="1624524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B88B30F2-93F7-4283-89D2-A9139BB87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273" y="4930355"/>
            <a:ext cx="724001" cy="285790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B86DF390-A9E1-436F-BB8E-A8E7B939A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3062" y="4801188"/>
            <a:ext cx="962159" cy="257211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81C9195C-453D-4088-85E2-6D9A11EFC8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803" y="4705012"/>
            <a:ext cx="847843" cy="2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58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D6B42B4-F015-4598-8BC5-F5D6D8C68B6A}"/>
              </a:ext>
            </a:extLst>
          </p:cNvPr>
          <p:cNvSpPr txBox="1"/>
          <p:nvPr/>
        </p:nvSpPr>
        <p:spPr>
          <a:xfrm>
            <a:off x="569623" y="190877"/>
            <a:ext cx="381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Genel Gereklilikler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934959D-201B-4A40-BE56-F547D2592E05}"/>
              </a:ext>
            </a:extLst>
          </p:cNvPr>
          <p:cNvSpPr txBox="1"/>
          <p:nvPr/>
        </p:nvSpPr>
        <p:spPr>
          <a:xfrm>
            <a:off x="569618" y="4163204"/>
            <a:ext cx="11221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400" dirty="0">
                <a:cs typeface="Times New Roman"/>
              </a:rPr>
              <a:t>Durdurucular, sadece </a:t>
            </a:r>
            <a:r>
              <a:rPr lang="tr-TR" sz="2400" u="sng" dirty="0">
                <a:cs typeface="Times New Roman"/>
              </a:rPr>
              <a:t>serbest ucu olmayan</a:t>
            </a:r>
            <a:r>
              <a:rPr lang="tr-TR" sz="2400" dirty="0">
                <a:cs typeface="Times New Roman"/>
              </a:rPr>
              <a:t> </a:t>
            </a:r>
            <a:r>
              <a:rPr lang="tr-TR" sz="2400" i="1" dirty="0">
                <a:cs typeface="Times New Roman"/>
              </a:rPr>
              <a:t>büzme iplerinde</a:t>
            </a:r>
            <a:r>
              <a:rPr lang="tr-TR" sz="2400" dirty="0">
                <a:cs typeface="Times New Roman"/>
              </a:rPr>
              <a:t> veya </a:t>
            </a:r>
            <a:r>
              <a:rPr lang="tr-TR" sz="2400" i="1" dirty="0">
                <a:cs typeface="Times New Roman"/>
              </a:rPr>
              <a:t>süs kordonlarında</a:t>
            </a:r>
            <a:r>
              <a:rPr lang="tr-TR" sz="2400" dirty="0">
                <a:cs typeface="Times New Roman"/>
              </a:rPr>
              <a:t> kullanılmalıdır.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B03DB45-E51A-AEAF-C028-7CE0F654523E}"/>
              </a:ext>
            </a:extLst>
          </p:cNvPr>
          <p:cNvSpPr txBox="1"/>
          <p:nvPr/>
        </p:nvSpPr>
        <p:spPr>
          <a:xfrm>
            <a:off x="569619" y="1261688"/>
            <a:ext cx="11221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400" dirty="0">
                <a:cs typeface="Times New Roman"/>
              </a:rPr>
              <a:t>Giyside </a:t>
            </a:r>
            <a:r>
              <a:rPr lang="tr-TR" sz="2400" i="1" u="sng" dirty="0">
                <a:cs typeface="Times New Roman"/>
              </a:rPr>
              <a:t>büzme ipleri</a:t>
            </a:r>
            <a:r>
              <a:rPr lang="tr-TR" sz="2400" i="1" dirty="0">
                <a:cs typeface="Times New Roman"/>
              </a:rPr>
              <a:t> </a:t>
            </a:r>
            <a:r>
              <a:rPr lang="tr-TR" sz="2400" dirty="0">
                <a:cs typeface="Times New Roman"/>
              </a:rPr>
              <a:t>varsa, çıkış noktalarından eşit uzaklıkta en az bir noktada konumlanmış </a:t>
            </a:r>
            <a:r>
              <a:rPr lang="tr-TR" sz="2400" dirty="0" err="1">
                <a:cs typeface="Times New Roman"/>
              </a:rPr>
              <a:t>punteriz</a:t>
            </a:r>
            <a:r>
              <a:rPr lang="tr-TR" sz="2400" dirty="0">
                <a:cs typeface="Times New Roman"/>
              </a:rPr>
              <a:t> gibi bir tutturucu kullanarak giysiye tutturulmalıdır.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64D6AB08-F60B-BB63-0BB8-FF6DDAE0E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08" t="1788" r="5180" b="12778"/>
          <a:stretch/>
        </p:blipFill>
        <p:spPr>
          <a:xfrm>
            <a:off x="3859079" y="2092685"/>
            <a:ext cx="3835557" cy="200814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70B40F1D-5096-4225-B53D-2517B3E50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079" y="4578702"/>
            <a:ext cx="1838024" cy="1723861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3547925-CDCB-4F71-93DF-D96E2A6AE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009" y="4731379"/>
            <a:ext cx="1631576" cy="151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25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D6B42B4-F015-4598-8BC5-F5D6D8C68B6A}"/>
              </a:ext>
            </a:extLst>
          </p:cNvPr>
          <p:cNvSpPr txBox="1"/>
          <p:nvPr/>
        </p:nvSpPr>
        <p:spPr>
          <a:xfrm>
            <a:off x="569623" y="190877"/>
            <a:ext cx="364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Genel Gereklilikler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934959D-201B-4A40-BE56-F547D2592E05}"/>
              </a:ext>
            </a:extLst>
          </p:cNvPr>
          <p:cNvSpPr txBox="1"/>
          <p:nvPr/>
        </p:nvSpPr>
        <p:spPr>
          <a:xfrm>
            <a:off x="569623" y="1400372"/>
            <a:ext cx="112217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400" dirty="0">
                <a:cs typeface="Times New Roman"/>
              </a:rPr>
              <a:t>Giysiden dışarı çıkan, büzmek için kullanılan sabitlenmiş ilmeklerin çevresi 7,5 cm’den fazla olmamalıdır. (B-C)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400" dirty="0">
                <a:cs typeface="Times New Roman"/>
              </a:rPr>
              <a:t>Giysiden dışarı çıkmayan, mesela kemer ilmekleri gibi düz ilmeklerin, giysiye tutturulmak üzere sabitlenmiş noktaları arasındaki mesafe 7,5 cm’den fazla olmamalıdır. (A)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0CAB66E-0048-79A3-DBDC-3967ABAC1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276" y="3030991"/>
            <a:ext cx="8399251" cy="2168453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5955C479-9C69-1A48-CD79-2DC191BB42B7}"/>
              </a:ext>
            </a:extLst>
          </p:cNvPr>
          <p:cNvSpPr txBox="1"/>
          <p:nvPr/>
        </p:nvSpPr>
        <p:spPr>
          <a:xfrm>
            <a:off x="566658" y="5301255"/>
            <a:ext cx="114127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dirty="0"/>
              <a:t>                                                    düz ilmek                                     sabit ilmek                         giysinin açılıp kapanması için </a:t>
            </a:r>
          </a:p>
          <a:p>
            <a:pPr algn="just"/>
            <a:r>
              <a:rPr lang="tr-TR" dirty="0"/>
              <a:t>                                                                                                                                                        kullanılabilecek sabit ilmek </a:t>
            </a:r>
          </a:p>
          <a:p>
            <a:pPr algn="just"/>
            <a:r>
              <a:rPr lang="tr-TR" dirty="0"/>
              <a:t>                                       A: dikişler arası mesafe                             B: çevre                                            C: çevre.</a:t>
            </a:r>
          </a:p>
          <a:p>
            <a:pPr algn="just"/>
            <a:endParaRPr lang="tr-TR" dirty="0"/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30384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D6B42B4-F015-4598-8BC5-F5D6D8C68B6A}"/>
              </a:ext>
            </a:extLst>
          </p:cNvPr>
          <p:cNvSpPr txBox="1"/>
          <p:nvPr/>
        </p:nvSpPr>
        <p:spPr>
          <a:xfrm>
            <a:off x="569623" y="190877"/>
            <a:ext cx="368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Genel Gereklilikler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934959D-201B-4A40-BE56-F547D2592E05}"/>
              </a:ext>
            </a:extLst>
          </p:cNvPr>
          <p:cNvSpPr txBox="1"/>
          <p:nvPr/>
        </p:nvSpPr>
        <p:spPr>
          <a:xfrm>
            <a:off x="569623" y="1471896"/>
            <a:ext cx="5108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b="1" i="1" dirty="0">
                <a:cs typeface="Times New Roman"/>
              </a:rPr>
              <a:t>Süslemeli veya süslemesiz </a:t>
            </a:r>
            <a:r>
              <a:rPr lang="tr-TR" sz="2400" b="1" dirty="0">
                <a:cs typeface="Times New Roman"/>
              </a:rPr>
              <a:t>fermuar tutamakları, </a:t>
            </a:r>
          </a:p>
          <a:p>
            <a:pPr algn="just"/>
            <a:r>
              <a:rPr lang="tr-TR" sz="2400" dirty="0">
                <a:cs typeface="Times New Roman"/>
              </a:rPr>
              <a:t>-Ayak bileğinde bitecek şekilde tasarımlanmış giysilerin alt ucundan sarkmamalıdır.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86C00B6-6E58-7F59-0488-579B8000AF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87" t="7454" r="4884" b="5806"/>
          <a:stretch/>
        </p:blipFill>
        <p:spPr>
          <a:xfrm>
            <a:off x="1886140" y="3447113"/>
            <a:ext cx="2806574" cy="247159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B618740-FD79-4431-8CDA-E05BA295B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271" y="3207665"/>
            <a:ext cx="2124371" cy="2657846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9A273DAB-9DAC-4917-80E5-632BDF222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099" y="3207665"/>
            <a:ext cx="2067213" cy="2619741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A9F3269D-092D-4A09-A714-4301235EEE46}"/>
              </a:ext>
            </a:extLst>
          </p:cNvPr>
          <p:cNvSpPr txBox="1"/>
          <p:nvPr/>
        </p:nvSpPr>
        <p:spPr>
          <a:xfrm>
            <a:off x="6514271" y="1444638"/>
            <a:ext cx="49490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cs typeface="Times New Roman"/>
              </a:rPr>
              <a:t>-Fermuar tutamakları, herhangi bir süsleme dâhil, fermuar sürgüsünden uzunlukça 7,5 cm’den daha uzun olmamalıdır.</a:t>
            </a:r>
          </a:p>
        </p:txBody>
      </p:sp>
    </p:spTree>
    <p:extLst>
      <p:ext uri="{BB962C8B-B14F-4D97-AF65-F5344CB8AC3E}">
        <p14:creationId xmlns:p14="http://schemas.microsoft.com/office/powerpoint/2010/main" val="1812239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F537244-8E0E-4AD3-8B0E-9123727DE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070" y="1365205"/>
            <a:ext cx="3837860" cy="473336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BDE2E47-B63A-4B78-B437-17A59130BFB9}"/>
              </a:ext>
            </a:extLst>
          </p:cNvPr>
          <p:cNvSpPr txBox="1"/>
          <p:nvPr/>
        </p:nvSpPr>
        <p:spPr>
          <a:xfrm>
            <a:off x="389614" y="473978"/>
            <a:ext cx="11412772" cy="523220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800" dirty="0">
                <a:cs typeface="Times New Roman"/>
              </a:rPr>
              <a:t>A- Baş, boyun ve üst göğüs bölgesi</a:t>
            </a:r>
          </a:p>
        </p:txBody>
      </p:sp>
    </p:spTree>
    <p:extLst>
      <p:ext uri="{BB962C8B-B14F-4D97-AF65-F5344CB8AC3E}">
        <p14:creationId xmlns:p14="http://schemas.microsoft.com/office/powerpoint/2010/main" val="2025994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D6B42B4-F015-4598-8BC5-F5D6D8C68B6A}"/>
              </a:ext>
            </a:extLst>
          </p:cNvPr>
          <p:cNvSpPr txBox="1"/>
          <p:nvPr/>
        </p:nvSpPr>
        <p:spPr>
          <a:xfrm>
            <a:off x="569623" y="253477"/>
            <a:ext cx="1023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Küçük çocuk giysilerinde baş, boyun ve üst göğüs bölgesi (Bölge A)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AC1902BC-3694-B32D-96D0-32D75C4E3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841" y="146654"/>
            <a:ext cx="1863536" cy="2298361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06B6457C-C5F8-201F-ABA8-0122C6CFBD43}"/>
              </a:ext>
            </a:extLst>
          </p:cNvPr>
          <p:cNvSpPr txBox="1"/>
          <p:nvPr/>
        </p:nvSpPr>
        <p:spPr>
          <a:xfrm>
            <a:off x="226423" y="1295834"/>
            <a:ext cx="11480467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400" dirty="0">
                <a:cs typeface="Times New Roman"/>
              </a:rPr>
              <a:t>Baş, boyun veya üst göğüs bölgesinde </a:t>
            </a:r>
            <a:r>
              <a:rPr lang="tr-TR" sz="2400" b="1" u="sng" dirty="0">
                <a:cs typeface="Times New Roman"/>
              </a:rPr>
              <a:t>büzme ipi </a:t>
            </a:r>
            <a:r>
              <a:rPr lang="tr-TR" sz="2400" dirty="0">
                <a:cs typeface="Times New Roman"/>
              </a:rPr>
              <a:t>ya da </a:t>
            </a:r>
          </a:p>
          <a:p>
            <a:pPr algn="just"/>
            <a:r>
              <a:rPr lang="tr-TR" sz="2400" dirty="0">
                <a:cs typeface="Times New Roman"/>
              </a:rPr>
              <a:t>    </a:t>
            </a:r>
            <a:r>
              <a:rPr lang="tr-TR" sz="2400" b="1" u="sng" dirty="0">
                <a:cs typeface="Times New Roman"/>
              </a:rPr>
              <a:t>fonksiyonel kordon bulunmamalıdır</a:t>
            </a:r>
            <a:r>
              <a:rPr lang="tr-TR" sz="2400" u="sng" dirty="0">
                <a:cs typeface="Times New Roman"/>
              </a:rPr>
              <a:t>.</a:t>
            </a:r>
            <a:endParaRPr lang="tr-TR" sz="2400" dirty="0">
              <a:cs typeface="Times New Roman"/>
            </a:endParaRPr>
          </a:p>
          <a:p>
            <a:pPr algn="just"/>
            <a:endParaRPr lang="tr-TR" sz="2400" dirty="0"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400" i="1" dirty="0">
                <a:cs typeface="Times New Roman"/>
              </a:rPr>
              <a:t>Başlığın hiçbir yerinde ve boynun arkasında </a:t>
            </a:r>
          </a:p>
          <a:p>
            <a:pPr algn="just"/>
            <a:r>
              <a:rPr lang="tr-TR" sz="2400" dirty="0">
                <a:cs typeface="Times New Roman"/>
              </a:rPr>
              <a:t>    </a:t>
            </a:r>
            <a:r>
              <a:rPr lang="tr-TR" sz="2400" b="1" u="sng" dirty="0">
                <a:cs typeface="Times New Roman"/>
              </a:rPr>
              <a:t>süs kordonu kullanılmamalıdır</a:t>
            </a:r>
            <a:r>
              <a:rPr lang="tr-TR" sz="2400" dirty="0">
                <a:cs typeface="Times New Roman"/>
              </a:rPr>
              <a:t>.</a:t>
            </a:r>
            <a:endParaRPr lang="tr-T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400" dirty="0">
                <a:cs typeface="Times New Roman"/>
              </a:rPr>
              <a:t>Boynun ve üst göğüs bölgesinin diğer kısımlarında kullanılacak </a:t>
            </a:r>
            <a:r>
              <a:rPr lang="tr-TR" sz="2400" i="1" dirty="0">
                <a:cs typeface="Times New Roman"/>
              </a:rPr>
              <a:t>süs kordonlarının </a:t>
            </a:r>
          </a:p>
          <a:p>
            <a:pPr algn="just"/>
            <a:r>
              <a:rPr lang="tr-TR" sz="2400" dirty="0">
                <a:cs typeface="Times New Roman"/>
              </a:rPr>
              <a:t>    -</a:t>
            </a:r>
            <a:r>
              <a:rPr lang="tr-TR" sz="2400" u="sng" dirty="0">
                <a:cs typeface="Times New Roman"/>
              </a:rPr>
              <a:t>uzunluğu 7,5 cm’i geçmemeli</a:t>
            </a:r>
            <a:r>
              <a:rPr lang="tr-TR" sz="2400" dirty="0">
                <a:cs typeface="Times New Roman"/>
              </a:rPr>
              <a:t>, </a:t>
            </a:r>
          </a:p>
          <a:p>
            <a:pPr algn="just"/>
            <a:r>
              <a:rPr lang="tr-TR" sz="2400" dirty="0">
                <a:cs typeface="Times New Roman"/>
              </a:rPr>
              <a:t>    -</a:t>
            </a:r>
            <a:r>
              <a:rPr lang="tr-TR" sz="2400" u="sng" dirty="0">
                <a:cs typeface="Times New Roman"/>
              </a:rPr>
              <a:t>düğüm, 3 boyutlu süsleme ya da durdurucu bulunmamalı</a:t>
            </a:r>
            <a:r>
              <a:rPr lang="tr-TR" sz="2400" dirty="0">
                <a:cs typeface="Times New Roman"/>
              </a:rPr>
              <a:t>, </a:t>
            </a:r>
          </a:p>
          <a:p>
            <a:pPr algn="just"/>
            <a:r>
              <a:rPr lang="tr-TR" sz="2400" dirty="0">
                <a:cs typeface="Times New Roman"/>
              </a:rPr>
              <a:t>    -</a:t>
            </a:r>
            <a:r>
              <a:rPr lang="tr-TR" sz="2400" u="sng" dirty="0">
                <a:cs typeface="Times New Roman"/>
              </a:rPr>
              <a:t>boyun çevresine dolaşacak şekilde konumlandırılmamalıdır</a:t>
            </a:r>
            <a:r>
              <a:rPr lang="tr-TR" sz="2400" dirty="0">
                <a:cs typeface="Times New Roman"/>
              </a:rPr>
              <a:t>.</a:t>
            </a:r>
          </a:p>
          <a:p>
            <a:pPr algn="just"/>
            <a:r>
              <a:rPr lang="tr-TR" sz="2400" dirty="0">
                <a:cs typeface="Times New Roman"/>
              </a:rPr>
              <a:t>    -</a:t>
            </a:r>
            <a:r>
              <a:rPr lang="tr-TR" sz="2400" u="sng" dirty="0">
                <a:cs typeface="Times New Roman"/>
              </a:rPr>
              <a:t>elastik olmamalıdır</a:t>
            </a:r>
            <a:r>
              <a:rPr lang="tr-TR" sz="2400" dirty="0">
                <a:cs typeface="Times New Roman"/>
              </a:rPr>
              <a:t>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62BC1F0-0C8F-DCC0-6054-6832ED498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6009" y="1899263"/>
            <a:ext cx="3454278" cy="1930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8700998-F33F-7376-C867-C9D74A42E1A6}"/>
              </a:ext>
            </a:extLst>
          </p:cNvPr>
          <p:cNvSpPr txBox="1"/>
          <p:nvPr/>
        </p:nvSpPr>
        <p:spPr>
          <a:xfrm>
            <a:off x="8723311" y="2277657"/>
            <a:ext cx="841302" cy="986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tr-TR" sz="5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</a:t>
            </a:r>
            <a:endParaRPr lang="tr-TR" sz="5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845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D6B42B4-F015-4598-8BC5-F5D6D8C68B6A}"/>
              </a:ext>
            </a:extLst>
          </p:cNvPr>
          <p:cNvSpPr txBox="1"/>
          <p:nvPr/>
        </p:nvSpPr>
        <p:spPr>
          <a:xfrm>
            <a:off x="569623" y="333094"/>
            <a:ext cx="8896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Küçük çocuk giysilerinde baş, boyun ve üst göğüs bölgesi (Bölge A)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AC1902BC-3694-B32D-96D0-32D75C4E3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841" y="146654"/>
            <a:ext cx="1863536" cy="2298361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06B6457C-C5F8-201F-ABA8-0122C6CFBD43}"/>
              </a:ext>
            </a:extLst>
          </p:cNvPr>
          <p:cNvSpPr txBox="1"/>
          <p:nvPr/>
        </p:nvSpPr>
        <p:spPr>
          <a:xfrm>
            <a:off x="569623" y="1414692"/>
            <a:ext cx="579634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cs typeface="Times New Roman"/>
              </a:rPr>
              <a:t>Ayarlama şeridi; </a:t>
            </a:r>
          </a:p>
          <a:p>
            <a:pPr algn="just"/>
            <a:r>
              <a:rPr lang="tr-TR" sz="2400" dirty="0">
                <a:cs typeface="Times New Roman"/>
              </a:rPr>
              <a:t>-Uzunluğu 7,5 cm i geçmemeli, </a:t>
            </a:r>
          </a:p>
          <a:p>
            <a:pPr algn="just"/>
            <a:r>
              <a:rPr lang="tr-TR" sz="2400" dirty="0">
                <a:cs typeface="Times New Roman"/>
              </a:rPr>
              <a:t>-Serbest uçlarda takılmaya sebep olabilecek </a:t>
            </a:r>
          </a:p>
          <a:p>
            <a:pPr algn="just"/>
            <a:r>
              <a:rPr lang="tr-TR" sz="2400" dirty="0">
                <a:cs typeface="Times New Roman"/>
              </a:rPr>
              <a:t>  toka, düğme, durdurucu bulunmamalıdır.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sz="2400" dirty="0">
              <a:cs typeface="Times New Roman"/>
            </a:endParaRPr>
          </a:p>
          <a:p>
            <a:pPr algn="just"/>
            <a:r>
              <a:rPr lang="tr-TR" sz="2400" b="1" dirty="0">
                <a:cs typeface="Times New Roman"/>
              </a:rPr>
              <a:t>Omuz askıları, </a:t>
            </a:r>
          </a:p>
          <a:p>
            <a:pPr algn="just"/>
            <a:r>
              <a:rPr lang="tr-TR" sz="2400" dirty="0">
                <a:cs typeface="Times New Roman"/>
              </a:rPr>
              <a:t>-Giyildiğinde giysinin dışında serbest uç </a:t>
            </a:r>
          </a:p>
          <a:p>
            <a:pPr algn="just"/>
            <a:r>
              <a:rPr lang="tr-TR" sz="2400" dirty="0">
                <a:cs typeface="Times New Roman"/>
              </a:rPr>
              <a:t> olmayacak şekilde yapılmalıdır. </a:t>
            </a:r>
          </a:p>
          <a:p>
            <a:pPr algn="just"/>
            <a:r>
              <a:rPr lang="tr-TR" sz="2400" dirty="0">
                <a:cs typeface="Times New Roman"/>
              </a:rPr>
              <a:t>-Omuz askılarında bulunan </a:t>
            </a:r>
            <a:r>
              <a:rPr lang="tr-TR" sz="2400" i="1" dirty="0">
                <a:cs typeface="Times New Roman"/>
              </a:rPr>
              <a:t>süs kordonlarının </a:t>
            </a:r>
          </a:p>
          <a:p>
            <a:pPr algn="just"/>
            <a:r>
              <a:rPr lang="tr-TR" sz="2400" dirty="0">
                <a:cs typeface="Times New Roman"/>
              </a:rPr>
              <a:t>  serbest uçları (A) ve </a:t>
            </a:r>
            <a:r>
              <a:rPr lang="tr-TR" sz="2400" i="1" dirty="0">
                <a:cs typeface="Times New Roman"/>
              </a:rPr>
              <a:t>sabitlenmiş ilmeklerin </a:t>
            </a:r>
          </a:p>
          <a:p>
            <a:pPr algn="just"/>
            <a:r>
              <a:rPr lang="tr-TR" sz="2400" dirty="0">
                <a:cs typeface="Times New Roman"/>
              </a:rPr>
              <a:t>  çevre uzunluğu (B) 7,5 cm’den fazla olamaz.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24E65EF-94F1-D69F-A2AC-264CEC7716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93"/>
          <a:stretch/>
        </p:blipFill>
        <p:spPr>
          <a:xfrm>
            <a:off x="6183086" y="2355455"/>
            <a:ext cx="4268149" cy="343078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FC8B17FA-1041-30C3-0A97-0F5224B8C1BC}"/>
              </a:ext>
            </a:extLst>
          </p:cNvPr>
          <p:cNvSpPr txBox="1"/>
          <p:nvPr/>
        </p:nvSpPr>
        <p:spPr>
          <a:xfrm>
            <a:off x="8830664" y="4588328"/>
            <a:ext cx="3241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/>
              <a:t>A: süs kordonu uzunluğu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/>
              <a:t>B: sabit ilmek çevresi</a:t>
            </a:r>
          </a:p>
        </p:txBody>
      </p:sp>
    </p:spTree>
    <p:extLst>
      <p:ext uri="{BB962C8B-B14F-4D97-AF65-F5344CB8AC3E}">
        <p14:creationId xmlns:p14="http://schemas.microsoft.com/office/powerpoint/2010/main" val="2898863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D6B42B4-F015-4598-8BC5-F5D6D8C68B6A}"/>
              </a:ext>
            </a:extLst>
          </p:cNvPr>
          <p:cNvSpPr txBox="1"/>
          <p:nvPr/>
        </p:nvSpPr>
        <p:spPr>
          <a:xfrm>
            <a:off x="569623" y="254251"/>
            <a:ext cx="9009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Küçük çocuk giysilerinde baş, boyun ve üst göğüs bölgesi (Bölge A)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AC1902BC-3694-B32D-96D0-32D75C4E3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841" y="146654"/>
            <a:ext cx="1863536" cy="2298361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06B6457C-C5F8-201F-ABA8-0122C6CFBD43}"/>
              </a:ext>
            </a:extLst>
          </p:cNvPr>
          <p:cNvSpPr txBox="1"/>
          <p:nvPr/>
        </p:nvSpPr>
        <p:spPr>
          <a:xfrm>
            <a:off x="487745" y="1423590"/>
            <a:ext cx="93529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cs typeface="Times New Roman"/>
              </a:rPr>
              <a:t>Halter yakada;</a:t>
            </a:r>
          </a:p>
          <a:p>
            <a:pPr algn="just"/>
            <a:r>
              <a:rPr lang="tr-TR" sz="2400" dirty="0">
                <a:cs typeface="Times New Roman"/>
              </a:rPr>
              <a:t>-Boyun ve boğaz çevresinde serbest uç olamaz. </a:t>
            </a:r>
          </a:p>
          <a:p>
            <a:pPr algn="just"/>
            <a:r>
              <a:rPr lang="tr-TR" sz="2400" dirty="0">
                <a:cs typeface="Times New Roman"/>
              </a:rPr>
              <a:t>-Ayarlama mekanizmaları kullanılmışsa, ilmekler; giyildiğinde </a:t>
            </a:r>
          </a:p>
          <a:p>
            <a:pPr algn="just"/>
            <a:r>
              <a:rPr lang="tr-TR" sz="2400" dirty="0">
                <a:cs typeface="Times New Roman"/>
              </a:rPr>
              <a:t> serbest uç kalmayacak şekilde olmalıdır.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23A9998-842D-F073-2257-181EBD7F49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18" t="5909" r="4477" b="1535"/>
          <a:stretch/>
        </p:blipFill>
        <p:spPr>
          <a:xfrm>
            <a:off x="1790780" y="2992487"/>
            <a:ext cx="4485229" cy="304354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B809DC4-1E65-4270-0F3F-E636704EA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1142" y="3429000"/>
            <a:ext cx="4486275" cy="2219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83B1EB3D-7463-9F7A-D07C-FE3B47DB9117}"/>
              </a:ext>
            </a:extLst>
          </p:cNvPr>
          <p:cNvSpPr txBox="1"/>
          <p:nvPr/>
        </p:nvSpPr>
        <p:spPr>
          <a:xfrm>
            <a:off x="8605432" y="3581284"/>
            <a:ext cx="362138" cy="622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tr-TR" sz="3200" b="1" kern="100" dirty="0"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tr-TR" sz="3200" b="1" kern="100" dirty="0">
              <a:effectLst/>
              <a:latin typeface="Arial Black" panose="020B0A04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0201A139-9460-2596-64BA-9ADC926568C3}"/>
              </a:ext>
            </a:extLst>
          </p:cNvPr>
          <p:cNvSpPr txBox="1"/>
          <p:nvPr/>
        </p:nvSpPr>
        <p:spPr>
          <a:xfrm>
            <a:off x="11072043" y="3581284"/>
            <a:ext cx="280657" cy="622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tr-TR" sz="3200" b="1" kern="100" dirty="0">
                <a:latin typeface="Arial Black" panose="020B0A040201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</a:t>
            </a:r>
            <a:endParaRPr lang="tr-TR" sz="3200" b="1" kern="1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61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14698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Büzme ipi;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D6B42B4-F015-4598-8BC5-F5D6D8C68B6A}"/>
              </a:ext>
            </a:extLst>
          </p:cNvPr>
          <p:cNvSpPr txBox="1"/>
          <p:nvPr/>
        </p:nvSpPr>
        <p:spPr>
          <a:xfrm>
            <a:off x="569623" y="254251"/>
            <a:ext cx="908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Büyük çocuk giysilerinde baş, boyun ve üst göğüs bölgesi (Bölge A)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AC1902BC-3694-B32D-96D0-32D75C4E3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841" y="146654"/>
            <a:ext cx="1863536" cy="2298361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06B6457C-C5F8-201F-ABA8-0122C6CFBD43}"/>
              </a:ext>
            </a:extLst>
          </p:cNvPr>
          <p:cNvSpPr txBox="1"/>
          <p:nvPr/>
        </p:nvSpPr>
        <p:spPr>
          <a:xfrm>
            <a:off x="405867" y="1391226"/>
            <a:ext cx="87816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cs typeface="Times New Roman"/>
              </a:rPr>
              <a:t>-Serbest ucu </a:t>
            </a:r>
            <a:r>
              <a:rPr lang="tr-TR" sz="2400" u="sng" dirty="0">
                <a:cs typeface="Times New Roman"/>
              </a:rPr>
              <a:t>olmamalıdır.</a:t>
            </a:r>
            <a:r>
              <a:rPr lang="tr-TR" sz="2400" dirty="0">
                <a:cs typeface="Times New Roman"/>
              </a:rPr>
              <a:t> </a:t>
            </a:r>
          </a:p>
          <a:p>
            <a:pPr algn="just"/>
            <a:r>
              <a:rPr lang="tr-TR" sz="2400" dirty="0">
                <a:cs typeface="Times New Roman"/>
              </a:rPr>
              <a:t>-Giysi en geniş konumuna getirildiğinde </a:t>
            </a:r>
            <a:r>
              <a:rPr lang="tr-TR" sz="2400" u="sng" dirty="0">
                <a:cs typeface="Times New Roman"/>
              </a:rPr>
              <a:t>ilmek oluşmamalıdır</a:t>
            </a:r>
            <a:r>
              <a:rPr lang="tr-TR" sz="2400" dirty="0">
                <a:cs typeface="Times New Roman"/>
              </a:rPr>
              <a:t>. </a:t>
            </a:r>
          </a:p>
          <a:p>
            <a:pPr algn="just"/>
            <a:r>
              <a:rPr lang="tr-TR" sz="2400" dirty="0">
                <a:cs typeface="Times New Roman"/>
              </a:rPr>
              <a:t>-Giysinin açıklığı, tam oturması gereken en küçük konumunda olduğu   </a:t>
            </a:r>
          </a:p>
          <a:p>
            <a:pPr algn="just"/>
            <a:r>
              <a:rPr lang="tr-TR" sz="2400" dirty="0">
                <a:cs typeface="Times New Roman"/>
              </a:rPr>
              <a:t>  durumda, dışarı çıkan ilmeğin çevresi (A) </a:t>
            </a:r>
            <a:r>
              <a:rPr lang="tr-TR" sz="2400" u="sng" dirty="0">
                <a:cs typeface="Times New Roman"/>
              </a:rPr>
              <a:t>en fazla 15 cm </a:t>
            </a:r>
            <a:r>
              <a:rPr lang="tr-TR" sz="2400" dirty="0">
                <a:cs typeface="Times New Roman"/>
              </a:rPr>
              <a:t>olmalıdır.</a:t>
            </a:r>
          </a:p>
          <a:p>
            <a:pPr algn="just"/>
            <a:r>
              <a:rPr lang="tr-TR" sz="2400" dirty="0">
                <a:cs typeface="Times New Roman"/>
              </a:rPr>
              <a:t>-Serbest uçları olmayan büzme iplerini ayarlamak için kullanılan  </a:t>
            </a:r>
          </a:p>
          <a:p>
            <a:pPr algn="just"/>
            <a:r>
              <a:rPr lang="tr-TR" sz="2400" dirty="0">
                <a:cs typeface="Times New Roman"/>
              </a:rPr>
              <a:t>  durdurucular </a:t>
            </a:r>
            <a:r>
              <a:rPr lang="tr-TR" sz="2400" u="sng" dirty="0">
                <a:cs typeface="Times New Roman"/>
              </a:rPr>
              <a:t>giysiye sabitlenmelidir</a:t>
            </a:r>
            <a:r>
              <a:rPr lang="tr-TR" sz="2400" dirty="0">
                <a:cs typeface="Times New Roman"/>
              </a:rPr>
              <a:t>.</a:t>
            </a:r>
          </a:p>
          <a:p>
            <a:pPr algn="just"/>
            <a:endParaRPr lang="tr-TR" sz="2400" dirty="0">
              <a:cs typeface="Times New Roman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C693616-8F1E-1EDD-33FE-7956931CC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67" y="3783079"/>
            <a:ext cx="7994404" cy="227719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E1A07238-3629-65E5-B815-7C958AE95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370" y="2730053"/>
            <a:ext cx="2953430" cy="2442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7F58E9A7-29A9-4179-A25D-9413CFDCD4A4}"/>
              </a:ext>
            </a:extLst>
          </p:cNvPr>
          <p:cNvSpPr txBox="1"/>
          <p:nvPr/>
        </p:nvSpPr>
        <p:spPr>
          <a:xfrm>
            <a:off x="3129943" y="5947749"/>
            <a:ext cx="22345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000" dirty="0"/>
              <a:t>A: ilmek çevresi</a:t>
            </a:r>
            <a:endParaRPr lang="tr-TR" sz="20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0156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57765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sz="2400" u="sng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D6B42B4-F015-4598-8BC5-F5D6D8C68B6A}"/>
              </a:ext>
            </a:extLst>
          </p:cNvPr>
          <p:cNvSpPr txBox="1"/>
          <p:nvPr/>
        </p:nvSpPr>
        <p:spPr>
          <a:xfrm>
            <a:off x="569623" y="254251"/>
            <a:ext cx="908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Büyük çocuk giysilerinde baş, boyun ve üst göğüs bölgesi (Bölge A)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AC1902BC-3694-B32D-96D0-32D75C4E3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841" y="146654"/>
            <a:ext cx="1863536" cy="2298361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26B6912-2429-FC27-5A90-9986ABBD9A21}"/>
              </a:ext>
            </a:extLst>
          </p:cNvPr>
          <p:cNvSpPr txBox="1"/>
          <p:nvPr/>
        </p:nvSpPr>
        <p:spPr>
          <a:xfrm>
            <a:off x="459946" y="1461279"/>
            <a:ext cx="719488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cs typeface="Times New Roman"/>
              </a:rPr>
              <a:t>Fonksiyonel kordonlar;</a:t>
            </a:r>
          </a:p>
          <a:p>
            <a:pPr algn="just"/>
            <a:r>
              <a:rPr lang="tr-TR" sz="2400" dirty="0">
                <a:cs typeface="Times New Roman"/>
              </a:rPr>
              <a:t>-7,5 cm’den uzun ve elastik olmamalıdır.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sz="2400" dirty="0">
              <a:cs typeface="Times New Roman"/>
            </a:endParaRPr>
          </a:p>
          <a:p>
            <a:pPr algn="just"/>
            <a:r>
              <a:rPr lang="tr-TR" sz="2400" b="1" dirty="0">
                <a:cs typeface="Times New Roman"/>
              </a:rPr>
              <a:t>Süs kordonları; </a:t>
            </a:r>
          </a:p>
          <a:p>
            <a:pPr algn="just"/>
            <a:r>
              <a:rPr lang="tr-TR" sz="2400" dirty="0">
                <a:cs typeface="Times New Roman"/>
              </a:rPr>
              <a:t>-Ek parçalar ve üç boyutlu süslemeler dahil </a:t>
            </a:r>
          </a:p>
          <a:p>
            <a:pPr algn="just"/>
            <a:r>
              <a:rPr lang="tr-TR" sz="2400" dirty="0">
                <a:cs typeface="Times New Roman"/>
              </a:rPr>
              <a:t>  7,5 cm’den uzun ve elastik olmamalıdır.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sz="2400" dirty="0">
              <a:cs typeface="Times New Roman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8B6155D-4F52-4445-A700-6F068EC5421A}"/>
              </a:ext>
            </a:extLst>
          </p:cNvPr>
          <p:cNvSpPr txBox="1"/>
          <p:nvPr/>
        </p:nvSpPr>
        <p:spPr>
          <a:xfrm>
            <a:off x="6717876" y="2272494"/>
            <a:ext cx="51257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cs typeface="Times New Roman"/>
              </a:rPr>
              <a:t>Omuz askıları,</a:t>
            </a:r>
          </a:p>
          <a:p>
            <a:pPr algn="just"/>
            <a:r>
              <a:rPr lang="tr-TR" sz="2400" dirty="0">
                <a:cs typeface="Times New Roman"/>
              </a:rPr>
              <a:t>-Bağlandıkları noktadan </a:t>
            </a:r>
            <a:r>
              <a:rPr lang="tr-TR" sz="2400" u="sng" dirty="0">
                <a:cs typeface="Times New Roman"/>
              </a:rPr>
              <a:t>14 cm’den uzun olmayan </a:t>
            </a:r>
            <a:r>
              <a:rPr lang="tr-TR" sz="2400" dirty="0">
                <a:cs typeface="Times New Roman"/>
              </a:rPr>
              <a:t>serbest uç içerebilir.</a:t>
            </a:r>
          </a:p>
          <a:p>
            <a:pPr algn="just"/>
            <a:r>
              <a:rPr lang="tr-TR" sz="2400" dirty="0">
                <a:cs typeface="Times New Roman"/>
              </a:rPr>
              <a:t>-Sabitlenmiş ilmeklerin çevresi (B) 7,5 cm’den uzun olmamalıdır. </a:t>
            </a:r>
          </a:p>
          <a:p>
            <a:pPr algn="just"/>
            <a:r>
              <a:rPr lang="tr-TR" sz="2400" dirty="0">
                <a:cs typeface="Times New Roman"/>
              </a:rPr>
              <a:t>-Omuz askısının uzunluğunu ayarlama amaçlı kullanılan mekanizmaların oluşturdukları ilmekler, kıyafet giyildiğinde düz olmalıdır.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13E41094-777B-47F2-B0AA-C6FEE00973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93"/>
          <a:stretch/>
        </p:blipFill>
        <p:spPr>
          <a:xfrm>
            <a:off x="809898" y="4000894"/>
            <a:ext cx="2612571" cy="2100010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E381F92E-CFB4-48C6-B700-6B53C977E467}"/>
              </a:ext>
            </a:extLst>
          </p:cNvPr>
          <p:cNvSpPr txBox="1"/>
          <p:nvPr/>
        </p:nvSpPr>
        <p:spPr>
          <a:xfrm>
            <a:off x="2612744" y="5454573"/>
            <a:ext cx="3241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/>
              <a:t>A: süs kordonu uzunluğu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/>
              <a:t>B: sabit ilmek çevresi</a:t>
            </a:r>
          </a:p>
        </p:txBody>
      </p:sp>
    </p:spTree>
    <p:extLst>
      <p:ext uri="{BB962C8B-B14F-4D97-AF65-F5344CB8AC3E}">
        <p14:creationId xmlns:p14="http://schemas.microsoft.com/office/powerpoint/2010/main" val="393946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BAE1D7C-CB04-4B24-85E7-0DA53F823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465" y="912413"/>
            <a:ext cx="3795462" cy="12965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B9939C7-99B2-9ABB-2059-C042BA1282E6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9E51D33C-A4C5-4D6F-BF8F-DC801532D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61" y="1446321"/>
            <a:ext cx="6240669" cy="429262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6560D11-3C54-4958-8FD3-B12AFED6D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005" y="1281745"/>
            <a:ext cx="3445058" cy="4886607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87BD9609-A09C-472A-9E8A-D71D1F01057E}"/>
              </a:ext>
            </a:extLst>
          </p:cNvPr>
          <p:cNvSpPr txBox="1"/>
          <p:nvPr/>
        </p:nvSpPr>
        <p:spPr>
          <a:xfrm>
            <a:off x="569623" y="201613"/>
            <a:ext cx="692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TS EN 14682</a:t>
            </a:r>
          </a:p>
        </p:txBody>
      </p:sp>
    </p:spTree>
    <p:extLst>
      <p:ext uri="{BB962C8B-B14F-4D97-AF65-F5344CB8AC3E}">
        <p14:creationId xmlns:p14="http://schemas.microsoft.com/office/powerpoint/2010/main" val="2700028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D6B42B4-F015-4598-8BC5-F5D6D8C68B6A}"/>
              </a:ext>
            </a:extLst>
          </p:cNvPr>
          <p:cNvSpPr txBox="1"/>
          <p:nvPr/>
        </p:nvSpPr>
        <p:spPr>
          <a:xfrm>
            <a:off x="569623" y="254251"/>
            <a:ext cx="908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Büyük çocuk giysilerinde baş, boyun ve üst göğüs bölgesi (Bölge A)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AC1902BC-3694-B32D-96D0-32D75C4E3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841" y="146654"/>
            <a:ext cx="1863536" cy="229836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3AFC425-12FD-3D64-0166-44AB9E849261}"/>
              </a:ext>
            </a:extLst>
          </p:cNvPr>
          <p:cNvSpPr txBox="1"/>
          <p:nvPr/>
        </p:nvSpPr>
        <p:spPr>
          <a:xfrm>
            <a:off x="569623" y="1519056"/>
            <a:ext cx="608658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cs typeface="Times New Roman"/>
              </a:rPr>
              <a:t>Ayarlama şeritleri;</a:t>
            </a:r>
          </a:p>
          <a:p>
            <a:pPr algn="just"/>
            <a:r>
              <a:rPr lang="tr-TR" sz="2400" dirty="0">
                <a:cs typeface="Times New Roman"/>
              </a:rPr>
              <a:t>-7,5 cm’ i </a:t>
            </a:r>
            <a:r>
              <a:rPr lang="tr-TR" sz="2400" u="sng" dirty="0">
                <a:cs typeface="Times New Roman"/>
              </a:rPr>
              <a:t>geçmemeli</a:t>
            </a:r>
            <a:r>
              <a:rPr lang="tr-TR" sz="2400" dirty="0">
                <a:cs typeface="Times New Roman"/>
              </a:rPr>
              <a:t>, </a:t>
            </a:r>
          </a:p>
          <a:p>
            <a:pPr algn="just"/>
            <a:r>
              <a:rPr lang="tr-TR" sz="2400" dirty="0">
                <a:cs typeface="Times New Roman"/>
              </a:rPr>
              <a:t>-Serbest uçlarında takılma tehlikesine sebep </a:t>
            </a:r>
          </a:p>
          <a:p>
            <a:pPr algn="just"/>
            <a:r>
              <a:rPr lang="tr-TR" sz="2400" dirty="0">
                <a:cs typeface="Times New Roman"/>
              </a:rPr>
              <a:t>  olabilecek düğme, durdurucu, toka </a:t>
            </a:r>
          </a:p>
          <a:p>
            <a:pPr algn="just"/>
            <a:r>
              <a:rPr lang="tr-TR" sz="2400" dirty="0">
                <a:cs typeface="Times New Roman"/>
              </a:rPr>
              <a:t>  </a:t>
            </a:r>
            <a:r>
              <a:rPr lang="tr-TR" sz="2400" u="sng" dirty="0">
                <a:cs typeface="Times New Roman"/>
              </a:rPr>
              <a:t>bulunmamalıdır.</a:t>
            </a:r>
          </a:p>
          <a:p>
            <a:pPr algn="just"/>
            <a:endParaRPr lang="tr-TR" sz="2400" b="1" dirty="0">
              <a:cs typeface="Times New Roman"/>
            </a:endParaRPr>
          </a:p>
          <a:p>
            <a:pPr algn="just"/>
            <a:r>
              <a:rPr lang="tr-TR" sz="2400" b="1" dirty="0">
                <a:cs typeface="Times New Roman"/>
              </a:rPr>
              <a:t>Halter yakada; </a:t>
            </a:r>
          </a:p>
          <a:p>
            <a:pPr algn="just"/>
            <a:r>
              <a:rPr lang="tr-TR" sz="2400" dirty="0">
                <a:cs typeface="Times New Roman"/>
              </a:rPr>
              <a:t>-Boyun ve boğaz kısmında serbest uç </a:t>
            </a:r>
          </a:p>
          <a:p>
            <a:pPr algn="just"/>
            <a:r>
              <a:rPr lang="tr-TR" sz="2400" dirty="0">
                <a:cs typeface="Times New Roman"/>
              </a:rPr>
              <a:t>  </a:t>
            </a:r>
            <a:r>
              <a:rPr lang="tr-TR" sz="2400" u="sng" dirty="0">
                <a:cs typeface="Times New Roman"/>
              </a:rPr>
              <a:t>bulunmamalıdır</a:t>
            </a:r>
            <a:r>
              <a:rPr lang="tr-TR" sz="2400" dirty="0">
                <a:cs typeface="Times New Roman"/>
              </a:rPr>
              <a:t>. </a:t>
            </a:r>
          </a:p>
          <a:p>
            <a:pPr algn="just"/>
            <a:r>
              <a:rPr lang="tr-TR" sz="2400" dirty="0">
                <a:cs typeface="Times New Roman"/>
              </a:rPr>
              <a:t>-Ayarlama mekanizmaları kullanılmışsa, </a:t>
            </a:r>
          </a:p>
          <a:p>
            <a:pPr algn="just"/>
            <a:r>
              <a:rPr lang="tr-TR" sz="2400" dirty="0">
                <a:cs typeface="Times New Roman"/>
              </a:rPr>
              <a:t> giysi giyildiğinde </a:t>
            </a:r>
            <a:r>
              <a:rPr lang="tr-TR" sz="2400" u="sng" dirty="0">
                <a:cs typeface="Times New Roman"/>
              </a:rPr>
              <a:t>serbest uç oluşturmamalıdır</a:t>
            </a:r>
            <a:r>
              <a:rPr lang="tr-TR" sz="2400" dirty="0">
                <a:cs typeface="Times New Roman"/>
              </a:rPr>
              <a:t>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9FED8A8-7B7A-9B13-08C8-E068555AC3D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9004695" y="3698734"/>
            <a:ext cx="2977700" cy="237229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C2E82A6-1D62-C27D-F7FC-BA15A91619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18" t="5909" r="4477" b="1535"/>
          <a:stretch/>
        </p:blipFill>
        <p:spPr>
          <a:xfrm>
            <a:off x="5601599" y="2786189"/>
            <a:ext cx="3092808" cy="209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14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3BDE2E47-B63A-4B78-B437-17A59130BFB9}"/>
              </a:ext>
            </a:extLst>
          </p:cNvPr>
          <p:cNvSpPr txBox="1"/>
          <p:nvPr/>
        </p:nvSpPr>
        <p:spPr>
          <a:xfrm>
            <a:off x="389614" y="473978"/>
            <a:ext cx="11412772" cy="523220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800" dirty="0">
                <a:cs typeface="Times New Roman"/>
              </a:rPr>
              <a:t>B- Göğüs ve bel bölgesi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2FFE059-3548-4F5C-9B35-899DAFC53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517" y="1073071"/>
            <a:ext cx="4110357" cy="518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10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96782" y="784152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Pantolon, şort, etek, bikini altı gibi belden aşağı giyilen giysilerde: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500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Göğüs ve Bel Bölgesi (Bölge B)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4A936D9-D823-EB14-0AD6-BE1AACF73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065" y="136562"/>
            <a:ext cx="1763153" cy="222529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03DBDE5A-D53E-5B63-E819-ABEA79A706B7}"/>
              </a:ext>
            </a:extLst>
          </p:cNvPr>
          <p:cNvSpPr txBox="1"/>
          <p:nvPr/>
        </p:nvSpPr>
        <p:spPr>
          <a:xfrm>
            <a:off x="548774" y="1443323"/>
            <a:ext cx="539875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cs typeface="Times New Roman"/>
              </a:rPr>
              <a:t>Serbest uçlu büzme ipi;</a:t>
            </a:r>
          </a:p>
          <a:p>
            <a:pPr algn="just"/>
            <a:r>
              <a:rPr lang="tr-TR" sz="2400" dirty="0">
                <a:cs typeface="Times New Roman"/>
              </a:rPr>
              <a:t> -Giysi doğal genişlik konumundayken her iki uçta 20 cm’den uzun serbest uçlu bulunmamalıdır.</a:t>
            </a:r>
          </a:p>
          <a:p>
            <a:pPr algn="just"/>
            <a:endParaRPr lang="tr-TR" sz="2400" dirty="0">
              <a:cs typeface="Times New Roman"/>
            </a:endParaRPr>
          </a:p>
          <a:p>
            <a:pPr algn="just"/>
            <a:r>
              <a:rPr lang="tr-TR" sz="2400" b="1" dirty="0">
                <a:cs typeface="Times New Roman"/>
              </a:rPr>
              <a:t>Fonksiyonel kordonlar,</a:t>
            </a:r>
          </a:p>
          <a:p>
            <a:pPr algn="just"/>
            <a:r>
              <a:rPr lang="tr-TR" sz="2400" dirty="0">
                <a:cs typeface="Times New Roman"/>
              </a:rPr>
              <a:t>-20 cm’ den uzun olmamalı</a:t>
            </a:r>
          </a:p>
          <a:p>
            <a:pPr algn="just"/>
            <a:endParaRPr lang="tr-TR" sz="2400" dirty="0">
              <a:cs typeface="Times New Roman"/>
            </a:endParaRPr>
          </a:p>
          <a:p>
            <a:pPr algn="just"/>
            <a:r>
              <a:rPr lang="tr-TR" sz="2400" b="1" dirty="0">
                <a:cs typeface="Times New Roman"/>
              </a:rPr>
              <a:t>Süs kordonları;</a:t>
            </a:r>
          </a:p>
          <a:p>
            <a:pPr algn="just"/>
            <a:r>
              <a:rPr lang="tr-TR" sz="2400" dirty="0">
                <a:cs typeface="Times New Roman"/>
              </a:rPr>
              <a:t>-Süslemeler dahil 14 cm’den uzun </a:t>
            </a:r>
          </a:p>
          <a:p>
            <a:pPr algn="just"/>
            <a:r>
              <a:rPr lang="tr-TR" sz="2400" dirty="0">
                <a:cs typeface="Times New Roman"/>
              </a:rPr>
              <a:t>olmamalı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FE66F6E-39C5-6EB5-5F9D-163D12631C6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6766992" y="2298830"/>
            <a:ext cx="2298631" cy="254604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B321E73C-B533-46CB-83B6-A8131C7CBF4B}"/>
              </a:ext>
            </a:extLst>
          </p:cNvPr>
          <p:cNvSpPr txBox="1"/>
          <p:nvPr/>
        </p:nvSpPr>
        <p:spPr>
          <a:xfrm>
            <a:off x="7268165" y="3176305"/>
            <a:ext cx="52338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4"/>
            <a:r>
              <a:rPr lang="tr-TR" sz="1600" dirty="0"/>
              <a:t>A: Büzme ipinin uzunluğu</a:t>
            </a:r>
          </a:p>
        </p:txBody>
      </p:sp>
    </p:spTree>
    <p:extLst>
      <p:ext uri="{BB962C8B-B14F-4D97-AF65-F5344CB8AC3E}">
        <p14:creationId xmlns:p14="http://schemas.microsoft.com/office/powerpoint/2010/main" val="2126994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Pantolon, şort, etek, bikini altı gibi belden aşağı giyilen giysilerde: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500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Göğüs ve Bel Bölgesi (Bölge B)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4A936D9-D823-EB14-0AD6-BE1AACF73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065" y="136562"/>
            <a:ext cx="1763153" cy="222529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0D54AD86-5E26-498A-895A-A423E98873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4456"/>
          <a:stretch/>
        </p:blipFill>
        <p:spPr>
          <a:xfrm>
            <a:off x="6791776" y="2361860"/>
            <a:ext cx="3921865" cy="3938063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618C4728-F312-4A57-A4B1-9EA085C20EB4}"/>
              </a:ext>
            </a:extLst>
          </p:cNvPr>
          <p:cNvSpPr txBox="1"/>
          <p:nvPr/>
        </p:nvSpPr>
        <p:spPr>
          <a:xfrm>
            <a:off x="569623" y="1778449"/>
            <a:ext cx="6018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cs typeface="Times New Roman"/>
              </a:rPr>
              <a:t>Serbest uçları olmayan büzme ipi; </a:t>
            </a:r>
          </a:p>
          <a:p>
            <a:pPr algn="just"/>
            <a:r>
              <a:rPr lang="tr-TR" sz="2400" dirty="0">
                <a:cs typeface="Times New Roman"/>
              </a:rPr>
              <a:t>-Giysi düz şekilde yayıldığında ve en geniş konumundayken büzme ipinin ilmekleri çıkmamalıdır. </a:t>
            </a:r>
          </a:p>
          <a:p>
            <a:pPr algn="just"/>
            <a:r>
              <a:rPr lang="tr-TR" sz="2400" dirty="0">
                <a:cs typeface="Times New Roman"/>
              </a:rPr>
              <a:t>-Ayarlamak için durdurucu kullanılmışsa, durdurucu giysiye sabitlenmelidir.</a:t>
            </a:r>
          </a:p>
        </p:txBody>
      </p:sp>
    </p:spTree>
    <p:extLst>
      <p:ext uri="{BB962C8B-B14F-4D97-AF65-F5344CB8AC3E}">
        <p14:creationId xmlns:p14="http://schemas.microsoft.com/office/powerpoint/2010/main" val="1772151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Elbise, mont,  gömlek gibi üstten giyilen giysilerde: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30679" y="279208"/>
            <a:ext cx="4877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Göğüs ve Bel Bölgesi (Bölge B)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4A936D9-D823-EB14-0AD6-BE1AACF73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065" y="136562"/>
            <a:ext cx="1763153" cy="222529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03DBDE5A-D53E-5B63-E819-ABEA79A706B7}"/>
              </a:ext>
            </a:extLst>
          </p:cNvPr>
          <p:cNvSpPr txBox="1"/>
          <p:nvPr/>
        </p:nvSpPr>
        <p:spPr>
          <a:xfrm>
            <a:off x="530679" y="1572906"/>
            <a:ext cx="1114556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cs typeface="Times New Roman"/>
              </a:rPr>
              <a:t>Serbest uçlu büzme ipi;</a:t>
            </a:r>
            <a:endParaRPr lang="tr-TR" sz="2400" dirty="0">
              <a:cs typeface="Times New Roman"/>
            </a:endParaRPr>
          </a:p>
          <a:p>
            <a:pPr algn="just"/>
            <a:r>
              <a:rPr lang="tr-TR" sz="2400" dirty="0">
                <a:cs typeface="Times New Roman"/>
              </a:rPr>
              <a:t>-Giysi en geniş konumundayken ve düz şekilde yayıldığında </a:t>
            </a:r>
          </a:p>
          <a:p>
            <a:pPr algn="just"/>
            <a:r>
              <a:rPr lang="tr-TR" sz="2400" dirty="0">
                <a:cs typeface="Times New Roman"/>
              </a:rPr>
              <a:t> büzme ipinin serbest uçları her iki uçta 14 cm’den uzun olmamalıdır.</a:t>
            </a:r>
          </a:p>
          <a:p>
            <a:pPr algn="just"/>
            <a:endParaRPr lang="tr-TR" sz="2400" dirty="0">
              <a:cs typeface="Times New Roman"/>
            </a:endParaRPr>
          </a:p>
          <a:p>
            <a:pPr algn="just"/>
            <a:r>
              <a:rPr lang="tr-TR" sz="2400" b="1" dirty="0">
                <a:cs typeface="Times New Roman"/>
              </a:rPr>
              <a:t>Serbest uçlu olmayan büzme ipi;</a:t>
            </a:r>
            <a:endParaRPr lang="tr-TR" sz="2400" dirty="0">
              <a:cs typeface="Times New Roman"/>
            </a:endParaRPr>
          </a:p>
          <a:p>
            <a:pPr algn="just"/>
            <a:r>
              <a:rPr lang="tr-TR" sz="2400" dirty="0">
                <a:cs typeface="Times New Roman"/>
              </a:rPr>
              <a:t>-Giysi düz şekilde yayıldığında ve en geniş </a:t>
            </a:r>
          </a:p>
          <a:p>
            <a:pPr algn="just"/>
            <a:r>
              <a:rPr lang="tr-TR" sz="2400" dirty="0">
                <a:cs typeface="Times New Roman"/>
              </a:rPr>
              <a:t> konumundayken büzme ipinin ilmekleri </a:t>
            </a:r>
          </a:p>
          <a:p>
            <a:pPr algn="just"/>
            <a:r>
              <a:rPr lang="tr-TR" sz="2400" dirty="0">
                <a:cs typeface="Times New Roman"/>
              </a:rPr>
              <a:t> çıkmamalıdır. </a:t>
            </a:r>
          </a:p>
          <a:p>
            <a:pPr algn="just"/>
            <a:r>
              <a:rPr lang="tr-TR" sz="2400" dirty="0">
                <a:cs typeface="Times New Roman"/>
              </a:rPr>
              <a:t>-Büzme ipini ayarlamak için durdurucu </a:t>
            </a:r>
          </a:p>
          <a:p>
            <a:pPr algn="just"/>
            <a:r>
              <a:rPr lang="tr-TR" sz="2400" dirty="0">
                <a:cs typeface="Times New Roman"/>
              </a:rPr>
              <a:t> kullanılmışsa, durdurucu giysiye sabitlenmelidir.</a:t>
            </a:r>
          </a:p>
          <a:p>
            <a:pPr algn="just"/>
            <a:endParaRPr lang="tr-TR" sz="2400" dirty="0">
              <a:cs typeface="Times New Roman"/>
            </a:endParaRPr>
          </a:p>
        </p:txBody>
      </p:sp>
      <p:pic>
        <p:nvPicPr>
          <p:cNvPr id="6" name="İçerik Yer Tutucusu 3">
            <a:extLst>
              <a:ext uri="{FF2B5EF4-FFF2-40B4-BE49-F238E27FC236}">
                <a16:creationId xmlns:a16="http://schemas.microsoft.com/office/drawing/2014/main" id="{36C3DA4F-0839-492B-A205-9BD2468B0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28" y="2911965"/>
            <a:ext cx="518457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47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Elbise, mont,  gömlek gibi üstten giyilen giysilerde: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30679" y="279208"/>
            <a:ext cx="4877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Göğüs ve Bel Bölgesi (Bölge B)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4A936D9-D823-EB14-0AD6-BE1AACF73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065" y="136562"/>
            <a:ext cx="1763153" cy="222529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03DBDE5A-D53E-5B63-E819-ABEA79A706B7}"/>
              </a:ext>
            </a:extLst>
          </p:cNvPr>
          <p:cNvSpPr txBox="1"/>
          <p:nvPr/>
        </p:nvSpPr>
        <p:spPr>
          <a:xfrm>
            <a:off x="530679" y="1572906"/>
            <a:ext cx="1114556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cs typeface="Times New Roman"/>
              </a:rPr>
              <a:t>Fonksiyonel kordonlar,</a:t>
            </a:r>
          </a:p>
          <a:p>
            <a:pPr algn="just"/>
            <a:r>
              <a:rPr lang="tr-TR" sz="2400" dirty="0">
                <a:cs typeface="Times New Roman"/>
              </a:rPr>
              <a:t>-14 cm’ den uzun olmamalı</a:t>
            </a:r>
          </a:p>
          <a:p>
            <a:pPr algn="just"/>
            <a:endParaRPr lang="tr-TR" sz="2400" dirty="0">
              <a:cs typeface="Times New Roman"/>
            </a:endParaRPr>
          </a:p>
          <a:p>
            <a:pPr algn="just"/>
            <a:r>
              <a:rPr lang="tr-TR" sz="2400" b="1" dirty="0">
                <a:cs typeface="Times New Roman"/>
              </a:rPr>
              <a:t>Süs kordonları;</a:t>
            </a:r>
          </a:p>
          <a:p>
            <a:pPr algn="just"/>
            <a:r>
              <a:rPr lang="tr-TR" sz="2400" dirty="0">
                <a:cs typeface="Times New Roman"/>
              </a:rPr>
              <a:t>-Süslemeler dahil 14 cm’den uzun </a:t>
            </a:r>
          </a:p>
          <a:p>
            <a:pPr algn="just"/>
            <a:r>
              <a:rPr lang="tr-TR" sz="2400" dirty="0">
                <a:cs typeface="Times New Roman"/>
              </a:rPr>
              <a:t>Olmamalı</a:t>
            </a:r>
          </a:p>
          <a:p>
            <a:pPr algn="just"/>
            <a:endParaRPr lang="tr-TR" sz="2400" dirty="0">
              <a:cs typeface="Times New Roman"/>
            </a:endParaRPr>
          </a:p>
          <a:p>
            <a:pPr algn="just"/>
            <a:endParaRPr lang="tr-TR" sz="2400" dirty="0">
              <a:cs typeface="Times New Roman"/>
            </a:endParaRPr>
          </a:p>
          <a:p>
            <a:pPr algn="just"/>
            <a:endParaRPr lang="tr-TR" sz="2400" dirty="0">
              <a:cs typeface="Times New Roman"/>
            </a:endParaRPr>
          </a:p>
          <a:p>
            <a:pPr algn="just"/>
            <a:r>
              <a:rPr lang="tr-TR" sz="2400" b="1" dirty="0">
                <a:cs typeface="Times New Roman"/>
              </a:rPr>
              <a:t>Ayarlama şeridi;</a:t>
            </a:r>
          </a:p>
          <a:p>
            <a:pPr algn="just"/>
            <a:r>
              <a:rPr lang="tr-TR" sz="2400" dirty="0">
                <a:cs typeface="Times New Roman"/>
              </a:rPr>
              <a:t>-En fazla 14 cm olmalıdır.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20A4A0E-BA79-4E65-A8D1-35DA79ABF14B}"/>
              </a:ext>
            </a:extLst>
          </p:cNvPr>
          <p:cNvSpPr txBox="1"/>
          <p:nvPr/>
        </p:nvSpPr>
        <p:spPr>
          <a:xfrm>
            <a:off x="569623" y="4182522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Tüm giysilerde: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5EAA1D05-CB6D-4D10-B821-87C7B4348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176" y="1399700"/>
            <a:ext cx="2372037" cy="1699119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DAC86DA7-2950-4363-8DAB-B828FC5F7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224" y="2143021"/>
            <a:ext cx="2419688" cy="19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63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Kemer ve kuşaklar;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49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Göğüs ve Bel Bölgesi (Bölge B)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4A936D9-D823-EB14-0AD6-BE1AACF73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065" y="136562"/>
            <a:ext cx="1763153" cy="222529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03DBDE5A-D53E-5B63-E819-ABEA79A706B7}"/>
              </a:ext>
            </a:extLst>
          </p:cNvPr>
          <p:cNvSpPr txBox="1"/>
          <p:nvPr/>
        </p:nvSpPr>
        <p:spPr>
          <a:xfrm>
            <a:off x="596782" y="1512386"/>
            <a:ext cx="98980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cs typeface="Times New Roman"/>
              </a:rPr>
              <a:t>Tüm yaş grupları için;</a:t>
            </a:r>
          </a:p>
          <a:p>
            <a:pPr algn="just"/>
            <a:r>
              <a:rPr lang="tr-TR" sz="2400" dirty="0">
                <a:cs typeface="Times New Roman"/>
              </a:rPr>
              <a:t>Ön ya da yan tarafından bağlanan kemer ve kuşaklar </a:t>
            </a:r>
          </a:p>
          <a:p>
            <a:pPr algn="just"/>
            <a:r>
              <a:rPr lang="tr-TR" sz="2400" dirty="0">
                <a:cs typeface="Times New Roman"/>
              </a:rPr>
              <a:t>-Bağlı değilken bağlanması gereken yerden ölçüldüğünde </a:t>
            </a:r>
          </a:p>
          <a:p>
            <a:pPr algn="just"/>
            <a:r>
              <a:rPr lang="tr-TR" sz="2400" dirty="0">
                <a:cs typeface="Times New Roman"/>
              </a:rPr>
              <a:t>36 cm’ i geçmemek koşuluyla kullanılabilir.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FA845EC8-C1CE-FD72-8357-F6C28FF7E2AE}"/>
              </a:ext>
            </a:extLst>
          </p:cNvPr>
          <p:cNvSpPr txBox="1"/>
          <p:nvPr/>
        </p:nvSpPr>
        <p:spPr>
          <a:xfrm>
            <a:off x="2941978" y="5361582"/>
            <a:ext cx="3699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0" i="0" u="none" strike="noStrike" baseline="0" dirty="0"/>
              <a:t>A: bağlı kemer veya kuşak genişliği</a:t>
            </a:r>
          </a:p>
          <a:p>
            <a:r>
              <a:rPr lang="tr-TR" sz="1600" b="0" i="0" u="none" strike="noStrike" baseline="0" dirty="0"/>
              <a:t>B: bağlı kemer veya kuşak uzunluğu </a:t>
            </a:r>
            <a:endParaRPr lang="tr-TR" sz="1600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36400618-19E3-495E-B906-3B8BD8316F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9808" y="2753125"/>
            <a:ext cx="3161381" cy="328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31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3BDE2E47-B63A-4B78-B437-17A59130BFB9}"/>
              </a:ext>
            </a:extLst>
          </p:cNvPr>
          <p:cNvSpPr txBox="1"/>
          <p:nvPr/>
        </p:nvSpPr>
        <p:spPr>
          <a:xfrm>
            <a:off x="389614" y="473978"/>
            <a:ext cx="11412772" cy="523220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800" dirty="0">
                <a:cs typeface="Times New Roman"/>
              </a:rPr>
              <a:t>C- Basen altı bölgesi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4547AC8-BDD2-43ED-8FCF-AA87CA313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011" y="997198"/>
            <a:ext cx="4032068" cy="534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22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379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Basen Altı Bölgesi (Bölge C)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3DBDE5A-D53E-5B63-E819-ABEA79A706B7}"/>
              </a:ext>
            </a:extLst>
          </p:cNvPr>
          <p:cNvSpPr txBox="1"/>
          <p:nvPr/>
        </p:nvSpPr>
        <p:spPr>
          <a:xfrm>
            <a:off x="528549" y="1892582"/>
            <a:ext cx="93348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cs typeface="Times New Roman"/>
              </a:rPr>
              <a:t>-</a:t>
            </a:r>
            <a:r>
              <a:rPr lang="tr-TR" sz="2400" i="1" dirty="0">
                <a:cs typeface="Times New Roman"/>
              </a:rPr>
              <a:t>Büzme ipi</a:t>
            </a:r>
            <a:r>
              <a:rPr lang="tr-TR" sz="2400" dirty="0">
                <a:cs typeface="Times New Roman"/>
              </a:rPr>
              <a:t>, </a:t>
            </a:r>
            <a:r>
              <a:rPr lang="tr-TR" sz="2400" i="1" dirty="0">
                <a:cs typeface="Times New Roman"/>
              </a:rPr>
              <a:t>fonksiyonel kordon </a:t>
            </a:r>
            <a:r>
              <a:rPr lang="tr-TR" sz="2400" dirty="0">
                <a:cs typeface="Times New Roman"/>
              </a:rPr>
              <a:t>ya da </a:t>
            </a:r>
            <a:r>
              <a:rPr lang="tr-TR" sz="2400" i="1" dirty="0">
                <a:cs typeface="Times New Roman"/>
              </a:rPr>
              <a:t>süs kordonları </a:t>
            </a:r>
          </a:p>
          <a:p>
            <a:pPr algn="just"/>
            <a:r>
              <a:rPr lang="tr-TR" sz="2400" dirty="0">
                <a:cs typeface="Times New Roman"/>
              </a:rPr>
              <a:t>  giysinin </a:t>
            </a:r>
            <a:r>
              <a:rPr lang="tr-TR" sz="2400" u="sng" dirty="0">
                <a:cs typeface="Times New Roman"/>
              </a:rPr>
              <a:t>alt kenarından sarkmamalıdır</a:t>
            </a:r>
            <a:r>
              <a:rPr lang="tr-TR" sz="2400" dirty="0">
                <a:cs typeface="Times New Roman"/>
              </a:rPr>
              <a:t>.</a:t>
            </a:r>
          </a:p>
          <a:p>
            <a:pPr algn="just"/>
            <a:endParaRPr lang="tr-TR" sz="2400" dirty="0">
              <a:cs typeface="Times New Roman"/>
            </a:endParaRPr>
          </a:p>
          <a:p>
            <a:pPr algn="just"/>
            <a:r>
              <a:rPr lang="tr-TR" sz="2400" dirty="0">
                <a:cs typeface="Times New Roman"/>
              </a:rPr>
              <a:t>-Giysinin alt kenarında bulunan </a:t>
            </a:r>
            <a:r>
              <a:rPr lang="tr-TR" sz="2400" i="1" dirty="0">
                <a:cs typeface="Times New Roman"/>
              </a:rPr>
              <a:t>büzme ipi</a:t>
            </a:r>
            <a:r>
              <a:rPr lang="tr-TR" sz="2400" dirty="0">
                <a:cs typeface="Times New Roman"/>
              </a:rPr>
              <a:t>, </a:t>
            </a:r>
          </a:p>
          <a:p>
            <a:pPr algn="just"/>
            <a:r>
              <a:rPr lang="tr-TR" sz="2400" dirty="0">
                <a:cs typeface="Times New Roman"/>
              </a:rPr>
              <a:t>  </a:t>
            </a:r>
            <a:r>
              <a:rPr lang="tr-TR" sz="2400" i="1" dirty="0">
                <a:cs typeface="Times New Roman"/>
              </a:rPr>
              <a:t>fonksiyonel kordon</a:t>
            </a:r>
            <a:r>
              <a:rPr lang="tr-TR" sz="2400" dirty="0">
                <a:cs typeface="Times New Roman"/>
              </a:rPr>
              <a:t> ya da </a:t>
            </a:r>
            <a:r>
              <a:rPr lang="tr-TR" sz="2400" i="1" dirty="0">
                <a:cs typeface="Times New Roman"/>
              </a:rPr>
              <a:t>süs kordonları </a:t>
            </a:r>
          </a:p>
          <a:p>
            <a:pPr algn="just"/>
            <a:r>
              <a:rPr lang="tr-TR" sz="2400" dirty="0">
                <a:cs typeface="Times New Roman"/>
              </a:rPr>
              <a:t>  giysi sıkılaştırıldığında ya da bağlandığında </a:t>
            </a:r>
          </a:p>
          <a:p>
            <a:pPr algn="just"/>
            <a:r>
              <a:rPr lang="tr-TR" sz="2400" dirty="0">
                <a:cs typeface="Times New Roman"/>
              </a:rPr>
              <a:t>  giysinin üzerinde düz durmalıdır.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9EB8BE2-AE84-F5A2-8BAC-804041C4B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060" y="120678"/>
            <a:ext cx="1702050" cy="225706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4C3F4BDA-2102-1912-8E33-534B5FF52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210" t="3077" r="4697" b="2459"/>
          <a:stretch/>
        </p:blipFill>
        <p:spPr>
          <a:xfrm>
            <a:off x="6630255" y="2588725"/>
            <a:ext cx="2748876" cy="26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10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379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Basen Altı Bölgesi (Bölge C)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3DBDE5A-D53E-5B63-E819-ABEA79A706B7}"/>
              </a:ext>
            </a:extLst>
          </p:cNvPr>
          <p:cNvSpPr txBox="1"/>
          <p:nvPr/>
        </p:nvSpPr>
        <p:spPr>
          <a:xfrm>
            <a:off x="569623" y="1297344"/>
            <a:ext cx="87485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cs typeface="Times New Roman"/>
              </a:rPr>
              <a:t>Ayak bileğine kadar inecek şekilde tasarlanmış pantolon, mont ve etek gibi giysilerin;</a:t>
            </a:r>
          </a:p>
          <a:p>
            <a:pPr algn="just"/>
            <a:r>
              <a:rPr lang="tr-TR" sz="2400" dirty="0">
                <a:cs typeface="Times New Roman"/>
              </a:rPr>
              <a:t>Alt kenarında bulunan büzme ipleri, fonksiyonel kordonlar ya da süs kordonları, </a:t>
            </a:r>
          </a:p>
          <a:p>
            <a:pPr algn="just"/>
            <a:r>
              <a:rPr lang="tr-TR" sz="2400" dirty="0">
                <a:cs typeface="Times New Roman"/>
              </a:rPr>
              <a:t>-Giysinin dışında olmamalıdır. </a:t>
            </a:r>
          </a:p>
          <a:p>
            <a:pPr algn="just"/>
            <a:r>
              <a:rPr lang="tr-TR" sz="2400" dirty="0">
                <a:cs typeface="Times New Roman"/>
              </a:rPr>
              <a:t>-Yalnızca, pantolon paçalarının kenarlarında ayak bantları bulunabilir.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sz="2400" dirty="0">
              <a:cs typeface="Times New Roman"/>
            </a:endParaRPr>
          </a:p>
          <a:p>
            <a:pPr algn="just"/>
            <a:r>
              <a:rPr lang="tr-TR" sz="2400" b="1" dirty="0">
                <a:cs typeface="Times New Roman"/>
              </a:rPr>
              <a:t>Ayarlama şeritleri;</a:t>
            </a:r>
          </a:p>
          <a:p>
            <a:pPr algn="just"/>
            <a:r>
              <a:rPr lang="tr-TR" sz="2400" dirty="0">
                <a:cs typeface="Times New Roman"/>
              </a:rPr>
              <a:t>-14 cm’ den uzun olmamalı, </a:t>
            </a:r>
          </a:p>
          <a:p>
            <a:pPr algn="just"/>
            <a:r>
              <a:rPr lang="tr-TR" sz="2400" dirty="0">
                <a:cs typeface="Times New Roman"/>
              </a:rPr>
              <a:t>-Giysinin alt kenarlarından sarkmamalı  </a:t>
            </a:r>
          </a:p>
          <a:p>
            <a:pPr algn="just"/>
            <a:r>
              <a:rPr lang="tr-TR" sz="2400" dirty="0">
                <a:cs typeface="Times New Roman"/>
              </a:rPr>
              <a:t>-Serbest uçlarında takılmaya sebebiyet verebilecek </a:t>
            </a:r>
          </a:p>
          <a:p>
            <a:pPr algn="just"/>
            <a:r>
              <a:rPr lang="tr-TR" sz="2400" dirty="0">
                <a:cs typeface="Times New Roman"/>
              </a:rPr>
              <a:t>düğme, durdurucu, toka bulunmamalıdır.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9EB8BE2-AE84-F5A2-8BAC-804041C4B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060" y="120678"/>
            <a:ext cx="1702050" cy="2257066"/>
          </a:xfrm>
          <a:prstGeom prst="rect">
            <a:avLst/>
          </a:prstGeom>
        </p:spPr>
      </p:pic>
      <p:pic>
        <p:nvPicPr>
          <p:cNvPr id="7" name="Picture 2" descr="C:\Users\MARIANNE.LUCKING\Desktop\Çocuk Güvenliği\BÜNDCHEN.PNG">
            <a:extLst>
              <a:ext uri="{FF2B5EF4-FFF2-40B4-BE49-F238E27FC236}">
                <a16:creationId xmlns:a16="http://schemas.microsoft.com/office/drawing/2014/main" id="{9B1E5A9A-0AD7-4C36-BC69-5729720FD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072" y="3737173"/>
            <a:ext cx="3907281" cy="208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041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569621" y="1939661"/>
            <a:ext cx="79305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</a:pPr>
            <a:r>
              <a:rPr lang="tr-TR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TS EN 14682 standardı ile tasarımı, üretimi veya satışı 14 yaşa kadar olan çocuklar tarafından </a:t>
            </a:r>
            <a:r>
              <a:rPr lang="tr-TR" sz="2000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giyilmesi amaçlanan kostüm ve kayak kıyafetleri de dahil</a:t>
            </a:r>
            <a:r>
              <a:rPr lang="tr-TR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tüm giysiler çocuk giysileri kapsamına alınmaktadır.</a:t>
            </a:r>
            <a:endParaRPr lang="tr-TR" sz="2000" i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3BAE1D7C-CB04-4B24-85E7-0DA53F823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465" y="912413"/>
            <a:ext cx="3795462" cy="129659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A84AA7E-7DC9-4611-9775-2B8ACEBDFB3C}"/>
              </a:ext>
            </a:extLst>
          </p:cNvPr>
          <p:cNvSpPr txBox="1"/>
          <p:nvPr/>
        </p:nvSpPr>
        <p:spPr>
          <a:xfrm>
            <a:off x="569623" y="173618"/>
            <a:ext cx="35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Kapsam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B9939C7-99B2-9ABB-2059-C042BA1282E6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94B1149B-C425-BD28-B4CD-144E12F93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909" y="2000939"/>
            <a:ext cx="2726966" cy="3087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F00D7CCB-67D3-86A1-5E96-BEFF7BA8D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753208"/>
              </p:ext>
            </p:extLst>
          </p:nvPr>
        </p:nvGraphicFramePr>
        <p:xfrm>
          <a:off x="569621" y="3445497"/>
          <a:ext cx="8127999" cy="147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63315696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2945821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26987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Tanım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Yaş Aralığı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409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Küçük Çocuk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0-7 Yaş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134 cm ve daha kısa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524591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Büyük Çocuk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dirty="0"/>
                        <a:t>7-14 Yaş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Erkek: 134 cm-182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164331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Kız: 134 cm-176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150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822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3BDE2E47-B63A-4B78-B437-17A59130BFB9}"/>
              </a:ext>
            </a:extLst>
          </p:cNvPr>
          <p:cNvSpPr txBox="1"/>
          <p:nvPr/>
        </p:nvSpPr>
        <p:spPr>
          <a:xfrm>
            <a:off x="389614" y="473978"/>
            <a:ext cx="11412772" cy="523220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800" dirty="0">
                <a:cs typeface="Times New Roman"/>
              </a:rPr>
              <a:t>D- Sırt bölgesi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3CB4801-2018-492F-A6D3-28BB4147D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97" t="5117" r="3918" b="4411"/>
          <a:stretch/>
        </p:blipFill>
        <p:spPr>
          <a:xfrm>
            <a:off x="3621017" y="1079140"/>
            <a:ext cx="4138319" cy="514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27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379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Sırt Bölgesi (Bölge D)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3DBDE5A-D53E-5B63-E819-ABEA79A706B7}"/>
              </a:ext>
            </a:extLst>
          </p:cNvPr>
          <p:cNvSpPr txBox="1"/>
          <p:nvPr/>
        </p:nvSpPr>
        <p:spPr>
          <a:xfrm>
            <a:off x="530192" y="1343193"/>
            <a:ext cx="115660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cs typeface="Times New Roman"/>
              </a:rPr>
              <a:t>Çocuk giysilerinde;</a:t>
            </a:r>
          </a:p>
          <a:p>
            <a:pPr algn="just"/>
            <a:r>
              <a:rPr lang="tr-TR" sz="2400" dirty="0">
                <a:cs typeface="Times New Roman"/>
              </a:rPr>
              <a:t>-Giysinin arka kısmından çıkacak veya arkada bağlanacak şekilde </a:t>
            </a:r>
          </a:p>
          <a:p>
            <a:pPr algn="just"/>
            <a:r>
              <a:rPr lang="tr-TR" sz="2400" i="1" dirty="0">
                <a:cs typeface="Times New Roman"/>
              </a:rPr>
              <a:t> </a:t>
            </a:r>
            <a:r>
              <a:rPr lang="tr-TR" sz="2400" i="1" u="sng" dirty="0">
                <a:cs typeface="Times New Roman"/>
              </a:rPr>
              <a:t>büzme ipleri </a:t>
            </a:r>
            <a:r>
              <a:rPr lang="tr-TR" sz="2400" dirty="0">
                <a:cs typeface="Times New Roman"/>
              </a:rPr>
              <a:t>ve </a:t>
            </a:r>
            <a:r>
              <a:rPr lang="tr-TR" sz="2400" i="1" u="sng" dirty="0">
                <a:cs typeface="Times New Roman"/>
              </a:rPr>
              <a:t>fonksiyonel kordonlar </a:t>
            </a:r>
            <a:r>
              <a:rPr lang="tr-TR" sz="2400" dirty="0">
                <a:cs typeface="Times New Roman"/>
              </a:rPr>
              <a:t>bulunmamalıdır.</a:t>
            </a:r>
          </a:p>
          <a:p>
            <a:pPr algn="just"/>
            <a:endParaRPr lang="tr-TR" sz="2400" dirty="0">
              <a:cs typeface="Times New Roman"/>
            </a:endParaRPr>
          </a:p>
          <a:p>
            <a:pPr algn="just"/>
            <a:r>
              <a:rPr lang="tr-TR" sz="2400" b="1" dirty="0">
                <a:cs typeface="Times New Roman"/>
              </a:rPr>
              <a:t>Süs kordonları;</a:t>
            </a:r>
          </a:p>
          <a:p>
            <a:pPr algn="just"/>
            <a:r>
              <a:rPr lang="tr-TR" sz="2400" dirty="0">
                <a:cs typeface="Times New Roman"/>
              </a:rPr>
              <a:t>-7,5 cm’den uzun olmamalı </a:t>
            </a:r>
          </a:p>
          <a:p>
            <a:pPr algn="just"/>
            <a:r>
              <a:rPr lang="tr-TR" sz="2400" dirty="0">
                <a:cs typeface="Times New Roman"/>
              </a:rPr>
              <a:t>-Herhangi bir düğüm, durdurucu ya da </a:t>
            </a:r>
          </a:p>
          <a:p>
            <a:pPr algn="just"/>
            <a:r>
              <a:rPr lang="tr-TR" sz="2400" dirty="0">
                <a:cs typeface="Times New Roman"/>
              </a:rPr>
              <a:t> 3 boyutlu süslemeye sahip olmamalıdır.</a:t>
            </a:r>
          </a:p>
          <a:p>
            <a:pPr algn="just"/>
            <a:endParaRPr lang="tr-TR" sz="2400" dirty="0">
              <a:cs typeface="Times New Roman"/>
            </a:endParaRPr>
          </a:p>
          <a:p>
            <a:pPr algn="just"/>
            <a:r>
              <a:rPr lang="tr-TR" sz="2400" b="1" dirty="0">
                <a:cs typeface="Times New Roman"/>
              </a:rPr>
              <a:t>Ayarlama şeritleri;</a:t>
            </a:r>
          </a:p>
          <a:p>
            <a:pPr algn="just"/>
            <a:r>
              <a:rPr lang="tr-TR" sz="2400" b="1" dirty="0">
                <a:cs typeface="Times New Roman"/>
              </a:rPr>
              <a:t>-</a:t>
            </a:r>
            <a:r>
              <a:rPr lang="tr-TR" sz="2400" dirty="0">
                <a:cs typeface="Times New Roman"/>
              </a:rPr>
              <a:t>7,5 cm’den uzun olmamalı, </a:t>
            </a:r>
          </a:p>
          <a:p>
            <a:pPr algn="just"/>
            <a:r>
              <a:rPr lang="tr-TR" sz="2400" dirty="0">
                <a:cs typeface="Times New Roman"/>
              </a:rPr>
              <a:t>-Giysinin alt kenarlarından sarkmamalı  </a:t>
            </a:r>
          </a:p>
          <a:p>
            <a:pPr algn="just"/>
            <a:r>
              <a:rPr lang="tr-TR" sz="2400" dirty="0">
                <a:cs typeface="Times New Roman"/>
              </a:rPr>
              <a:t>-Serbest uçlarda takılma tehlikesi oluşturabilecek düğme, toka, durdurucu bulunmamalıdır.</a:t>
            </a:r>
          </a:p>
          <a:p>
            <a:pPr algn="just"/>
            <a:endParaRPr lang="tr-TR" sz="2400" dirty="0">
              <a:cs typeface="Times New Roman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9D2CA51-81BE-B102-A8E0-5F108DBE9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97" t="5117" r="3918" b="4411"/>
          <a:stretch/>
        </p:blipFill>
        <p:spPr>
          <a:xfrm>
            <a:off x="9865064" y="178566"/>
            <a:ext cx="1757314" cy="218439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C90A24CE-F1CC-1572-D65B-D99E71EA3D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530" t="5785" r="11500" b="5046"/>
          <a:stretch/>
        </p:blipFill>
        <p:spPr>
          <a:xfrm>
            <a:off x="7368250" y="2514860"/>
            <a:ext cx="2925282" cy="305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06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Kemer ve kuşaklar;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491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Sırt Bölgesi (Bölge D)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3DBDE5A-D53E-5B63-E819-ABEA79A706B7}"/>
              </a:ext>
            </a:extLst>
          </p:cNvPr>
          <p:cNvSpPr txBox="1"/>
          <p:nvPr/>
        </p:nvSpPr>
        <p:spPr>
          <a:xfrm>
            <a:off x="415593" y="1328617"/>
            <a:ext cx="680381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cs typeface="Times New Roman"/>
              </a:rPr>
              <a:t>Küçük çocuklarda; </a:t>
            </a:r>
          </a:p>
          <a:p>
            <a:pPr algn="just"/>
            <a:r>
              <a:rPr lang="tr-TR" sz="2400" dirty="0">
                <a:cs typeface="Times New Roman"/>
              </a:rPr>
              <a:t>Giysinin </a:t>
            </a:r>
            <a:r>
              <a:rPr lang="tr-TR" sz="2400" i="1" dirty="0">
                <a:cs typeface="Times New Roman"/>
              </a:rPr>
              <a:t>arkasından bağlanan </a:t>
            </a:r>
            <a:r>
              <a:rPr lang="tr-TR" sz="2400" dirty="0">
                <a:cs typeface="Times New Roman"/>
              </a:rPr>
              <a:t>kemer ve kuşaklar </a:t>
            </a:r>
          </a:p>
          <a:p>
            <a:pPr algn="just"/>
            <a:r>
              <a:rPr lang="tr-TR" sz="2400" u="sng" dirty="0">
                <a:cs typeface="Times New Roman"/>
              </a:rPr>
              <a:t>bağlı değilken </a:t>
            </a:r>
            <a:r>
              <a:rPr lang="tr-TR" sz="2400" dirty="0">
                <a:cs typeface="Times New Roman"/>
              </a:rPr>
              <a:t>ölçüldüğünde, </a:t>
            </a:r>
          </a:p>
          <a:p>
            <a:pPr algn="just"/>
            <a:r>
              <a:rPr lang="tr-TR" sz="2400" dirty="0">
                <a:cs typeface="Times New Roman"/>
              </a:rPr>
              <a:t>-Bağlanması gereken yerden itibaren en fazla 36 cm </a:t>
            </a:r>
          </a:p>
          <a:p>
            <a:pPr algn="just"/>
            <a:r>
              <a:rPr lang="tr-TR" sz="2400" dirty="0">
                <a:cs typeface="Times New Roman"/>
              </a:rPr>
              <a:t>uzunluğunda olmalı, </a:t>
            </a:r>
          </a:p>
          <a:p>
            <a:pPr algn="just"/>
            <a:r>
              <a:rPr lang="tr-TR" sz="2400" dirty="0">
                <a:cs typeface="Times New Roman"/>
              </a:rPr>
              <a:t>-Bağlanmadığında giysinin ucundan sarkmamalıdır.</a:t>
            </a:r>
          </a:p>
          <a:p>
            <a:pPr algn="just"/>
            <a:endParaRPr lang="tr-TR" sz="2400" dirty="0">
              <a:cs typeface="Times New Roman"/>
            </a:endParaRPr>
          </a:p>
          <a:p>
            <a:pPr algn="just"/>
            <a:r>
              <a:rPr lang="tr-TR" sz="2400" b="1" dirty="0">
                <a:cs typeface="Times New Roman"/>
              </a:rPr>
              <a:t>Büyük çocuklarda; </a:t>
            </a:r>
          </a:p>
          <a:p>
            <a:pPr algn="just"/>
            <a:r>
              <a:rPr lang="tr-TR" sz="2400" dirty="0">
                <a:cs typeface="Times New Roman"/>
              </a:rPr>
              <a:t>Giysinin </a:t>
            </a:r>
            <a:r>
              <a:rPr lang="tr-TR" sz="2400" i="1" dirty="0">
                <a:cs typeface="Times New Roman"/>
              </a:rPr>
              <a:t>arkasından bağlanan </a:t>
            </a:r>
            <a:r>
              <a:rPr lang="tr-TR" sz="2400" dirty="0">
                <a:cs typeface="Times New Roman"/>
              </a:rPr>
              <a:t>kemer ve kuşaklar </a:t>
            </a:r>
          </a:p>
          <a:p>
            <a:pPr algn="just"/>
            <a:r>
              <a:rPr lang="tr-TR" sz="2400" u="sng" dirty="0">
                <a:cs typeface="Times New Roman"/>
              </a:rPr>
              <a:t>bağlı değilken </a:t>
            </a:r>
            <a:r>
              <a:rPr lang="tr-TR" sz="2400" dirty="0">
                <a:cs typeface="Times New Roman"/>
              </a:rPr>
              <a:t>ölçüldüğünde, </a:t>
            </a:r>
          </a:p>
          <a:p>
            <a:pPr algn="just"/>
            <a:r>
              <a:rPr lang="tr-TR" sz="2400" dirty="0">
                <a:cs typeface="Times New Roman"/>
              </a:rPr>
              <a:t>-Bağlanması gereken yerden itibaren en fazla 36 cm </a:t>
            </a:r>
          </a:p>
          <a:p>
            <a:pPr algn="just"/>
            <a:r>
              <a:rPr lang="tr-TR" sz="2400" dirty="0">
                <a:cs typeface="Times New Roman"/>
              </a:rPr>
              <a:t>uzunluğunda olmalı, </a:t>
            </a:r>
          </a:p>
          <a:p>
            <a:pPr algn="just"/>
            <a:endParaRPr lang="tr-TR" sz="2400" dirty="0">
              <a:cs typeface="Times New Roman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B8E1F20-0AA6-B45E-BF73-BDEB16C1ECC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7642202" y="2814658"/>
            <a:ext cx="4035992" cy="2140659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FA845EC8-C1CE-FD72-8357-F6C28FF7E2AE}"/>
              </a:ext>
            </a:extLst>
          </p:cNvPr>
          <p:cNvSpPr txBox="1"/>
          <p:nvPr/>
        </p:nvSpPr>
        <p:spPr>
          <a:xfrm>
            <a:off x="8076957" y="5254744"/>
            <a:ext cx="3699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b="0" i="0" u="none" strike="noStrike" baseline="0" dirty="0"/>
              <a:t>A: bağlı kemer veya kuşak genişliği</a:t>
            </a:r>
          </a:p>
          <a:p>
            <a:r>
              <a:rPr lang="tr-TR" sz="1600" b="0" i="0" u="none" strike="noStrike" baseline="0" dirty="0"/>
              <a:t>B: bağlı kemer veya kuşak uzunluğu </a:t>
            </a:r>
            <a:endParaRPr lang="tr-TR" sz="1600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9FB97FDF-07A9-4E73-9583-C01B43909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97" t="5117" r="3918" b="4411"/>
          <a:stretch/>
        </p:blipFill>
        <p:spPr>
          <a:xfrm>
            <a:off x="9865064" y="178566"/>
            <a:ext cx="1757314" cy="218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07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pPr algn="just"/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Uzun kollu giysilerde;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379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Kollar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3DBDE5A-D53E-5B63-E819-ABEA79A706B7}"/>
              </a:ext>
            </a:extLst>
          </p:cNvPr>
          <p:cNvSpPr txBox="1"/>
          <p:nvPr/>
        </p:nvSpPr>
        <p:spPr>
          <a:xfrm>
            <a:off x="569623" y="1410114"/>
            <a:ext cx="96281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cs typeface="Times New Roman"/>
              </a:rPr>
              <a:t>Kolların </a:t>
            </a:r>
            <a:r>
              <a:rPr lang="tr-TR" sz="2400" u="sng" dirty="0">
                <a:cs typeface="Times New Roman"/>
              </a:rPr>
              <a:t>alt uçlarındaki </a:t>
            </a:r>
            <a:r>
              <a:rPr lang="tr-TR" sz="2400" i="1" dirty="0">
                <a:cs typeface="Times New Roman"/>
              </a:rPr>
              <a:t>büzme ipleri, fonksiyonel kordonlar </a:t>
            </a:r>
            <a:r>
              <a:rPr lang="tr-TR" sz="2400" dirty="0">
                <a:cs typeface="Times New Roman"/>
              </a:rPr>
              <a:t>ve</a:t>
            </a:r>
            <a:r>
              <a:rPr lang="tr-TR" sz="2400" i="1" dirty="0">
                <a:cs typeface="Times New Roman"/>
              </a:rPr>
              <a:t> süs kordonları</a:t>
            </a:r>
            <a:r>
              <a:rPr lang="tr-TR" sz="2400" dirty="0">
                <a:cs typeface="Times New Roman"/>
              </a:rPr>
              <a:t>, </a:t>
            </a:r>
          </a:p>
          <a:p>
            <a:pPr algn="just"/>
            <a:r>
              <a:rPr lang="tr-TR" sz="2400" dirty="0">
                <a:cs typeface="Times New Roman"/>
              </a:rPr>
              <a:t>-Giysi bağlandığında giysinin dış tarafında olmamalıdır.</a:t>
            </a:r>
          </a:p>
          <a:p>
            <a:pPr algn="just"/>
            <a:r>
              <a:rPr lang="tr-TR" sz="2400" dirty="0">
                <a:cs typeface="Times New Roman"/>
              </a:rPr>
              <a:t>-Giysideki uzun kolların </a:t>
            </a:r>
            <a:r>
              <a:rPr lang="tr-TR" sz="2400" u="sng" dirty="0">
                <a:cs typeface="Times New Roman"/>
              </a:rPr>
              <a:t>dirsek altında kalan kısımlarında </a:t>
            </a:r>
            <a:r>
              <a:rPr lang="tr-TR" sz="2400" dirty="0">
                <a:cs typeface="Times New Roman"/>
              </a:rPr>
              <a:t>yer alan </a:t>
            </a:r>
            <a:r>
              <a:rPr lang="tr-TR" sz="2400" i="1" dirty="0">
                <a:cs typeface="Times New Roman"/>
              </a:rPr>
              <a:t>büzme ipleri, fonksiyonel kordon </a:t>
            </a:r>
            <a:r>
              <a:rPr lang="tr-TR" sz="2400" dirty="0">
                <a:cs typeface="Times New Roman"/>
              </a:rPr>
              <a:t>ve</a:t>
            </a:r>
            <a:r>
              <a:rPr lang="tr-TR" sz="2400" i="1" dirty="0">
                <a:cs typeface="Times New Roman"/>
              </a:rPr>
              <a:t> süs kordonları</a:t>
            </a:r>
            <a:r>
              <a:rPr lang="tr-TR" sz="2400" dirty="0">
                <a:cs typeface="Times New Roman"/>
              </a:rPr>
              <a:t> </a:t>
            </a:r>
            <a:r>
              <a:rPr lang="tr-TR" sz="2400" u="sng" dirty="0">
                <a:cs typeface="Times New Roman"/>
              </a:rPr>
              <a:t>alt kısımdan sarkmamalı</a:t>
            </a:r>
            <a:r>
              <a:rPr lang="tr-TR" sz="2400" dirty="0">
                <a:cs typeface="Times New Roman"/>
              </a:rPr>
              <a:t> ve serbest uçlar 7,5 cm’den uzun olmamalıdır.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DCF270B2-49B5-3825-963B-41F696D5E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565" t="9266" r="1712" b="6125"/>
          <a:stretch/>
        </p:blipFill>
        <p:spPr>
          <a:xfrm>
            <a:off x="3496820" y="3718438"/>
            <a:ext cx="4452987" cy="253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93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Kısa kollu giysilerde;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379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Kollar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C7C5B17-85D9-D371-6BA0-8B20C39CF254}"/>
              </a:ext>
            </a:extLst>
          </p:cNvPr>
          <p:cNvSpPr txBox="1"/>
          <p:nvPr/>
        </p:nvSpPr>
        <p:spPr>
          <a:xfrm>
            <a:off x="569623" y="1699082"/>
            <a:ext cx="789510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i="1" dirty="0">
                <a:cs typeface="Times New Roman"/>
              </a:rPr>
              <a:t>Büzme ipleri, fonksiyonel kordon</a:t>
            </a:r>
            <a:r>
              <a:rPr lang="tr-TR" sz="2400" dirty="0">
                <a:cs typeface="Times New Roman"/>
              </a:rPr>
              <a:t> ve </a:t>
            </a:r>
            <a:r>
              <a:rPr lang="tr-TR" sz="2400" i="1" dirty="0">
                <a:cs typeface="Times New Roman"/>
              </a:rPr>
              <a:t>süs kordonları,</a:t>
            </a:r>
            <a:r>
              <a:rPr lang="tr-TR" sz="2400" dirty="0">
                <a:cs typeface="Times New Roman"/>
              </a:rPr>
              <a:t> </a:t>
            </a:r>
          </a:p>
          <a:p>
            <a:pPr algn="just"/>
            <a:r>
              <a:rPr lang="tr-TR" sz="2400" dirty="0">
                <a:cs typeface="Times New Roman"/>
              </a:rPr>
              <a:t>Kolun dirsekten daha yukarıda bitmesi ve kol kısmı en geniş konumunda düz şekilde yayıldığında </a:t>
            </a:r>
          </a:p>
          <a:p>
            <a:pPr algn="just"/>
            <a:r>
              <a:rPr lang="tr-TR" sz="2400" dirty="0">
                <a:cs typeface="Times New Roman"/>
              </a:rPr>
              <a:t>Dışarı çıkan kısmın uzunluğu; </a:t>
            </a:r>
          </a:p>
          <a:p>
            <a:pPr algn="just"/>
            <a:r>
              <a:rPr lang="tr-TR" sz="2400" dirty="0">
                <a:cs typeface="Times New Roman"/>
              </a:rPr>
              <a:t>-Küçük çocuklarda en fazla 7,5 cm, </a:t>
            </a:r>
          </a:p>
          <a:p>
            <a:pPr algn="just"/>
            <a:r>
              <a:rPr lang="tr-TR" sz="2400" dirty="0">
                <a:cs typeface="Times New Roman"/>
              </a:rPr>
              <a:t>-Büyük çocuklarda en fazla 14 cm olabilir.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endParaRPr lang="tr-TR" sz="2400" dirty="0">
              <a:cs typeface="Times New Roman"/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3568378F-ABCA-D6BB-F0F1-44C6ECA0FF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9" b="5439"/>
          <a:stretch/>
        </p:blipFill>
        <p:spPr>
          <a:xfrm>
            <a:off x="8594521" y="1511543"/>
            <a:ext cx="3092382" cy="305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5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379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Kollar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3DBDE5A-D53E-5B63-E819-ABEA79A706B7}"/>
              </a:ext>
            </a:extLst>
          </p:cNvPr>
          <p:cNvSpPr txBox="1"/>
          <p:nvPr/>
        </p:nvSpPr>
        <p:spPr>
          <a:xfrm>
            <a:off x="569624" y="4719217"/>
            <a:ext cx="114127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cs typeface="Times New Roman"/>
              </a:rPr>
              <a:t>Giysinin daha önce ele alınmamış diğer tüm alanlarında,</a:t>
            </a:r>
          </a:p>
          <a:p>
            <a:pPr algn="just"/>
            <a:r>
              <a:rPr lang="tr-TR" sz="2400" i="1" dirty="0">
                <a:cs typeface="Times New Roman"/>
              </a:rPr>
              <a:t>Büzme ipi, fonksiyonel </a:t>
            </a:r>
            <a:r>
              <a:rPr lang="tr-TR" sz="2400" dirty="0">
                <a:cs typeface="Times New Roman"/>
              </a:rPr>
              <a:t>ve</a:t>
            </a:r>
            <a:r>
              <a:rPr lang="tr-TR" sz="2400" i="1" dirty="0">
                <a:cs typeface="Times New Roman"/>
              </a:rPr>
              <a:t> süs kordonları</a:t>
            </a:r>
            <a:r>
              <a:rPr lang="tr-TR" sz="2400" dirty="0">
                <a:cs typeface="Times New Roman"/>
              </a:rPr>
              <a:t>, </a:t>
            </a:r>
          </a:p>
          <a:p>
            <a:pPr algn="just"/>
            <a:r>
              <a:rPr lang="tr-TR" sz="2400" dirty="0">
                <a:cs typeface="Times New Roman"/>
              </a:rPr>
              <a:t>-</a:t>
            </a:r>
            <a:r>
              <a:rPr lang="tr-TR" sz="2400" u="sng" dirty="0">
                <a:cs typeface="Times New Roman"/>
              </a:rPr>
              <a:t>Giysi en geniş formunda iken </a:t>
            </a:r>
            <a:r>
              <a:rPr lang="tr-TR" sz="2400" dirty="0">
                <a:cs typeface="Times New Roman"/>
              </a:rPr>
              <a:t>giysiden sarkan kısımları 14 cm'den fazla olmamalıdır.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1B23CDB-6829-4631-AAB4-262E056FDDB1}"/>
              </a:ext>
            </a:extLst>
          </p:cNvPr>
          <p:cNvSpPr txBox="1"/>
          <p:nvPr/>
        </p:nvSpPr>
        <p:spPr>
          <a:xfrm>
            <a:off x="569623" y="4243837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AC62800-CCFC-44D9-A21F-C430070C62DB}"/>
              </a:ext>
            </a:extLst>
          </p:cNvPr>
          <p:cNvSpPr txBox="1"/>
          <p:nvPr/>
        </p:nvSpPr>
        <p:spPr>
          <a:xfrm>
            <a:off x="569623" y="3654888"/>
            <a:ext cx="379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Diğer Kısımlar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E495AF9-C568-4F53-82A1-AB3C1EC8336B}"/>
              </a:ext>
            </a:extLst>
          </p:cNvPr>
          <p:cNvSpPr txBox="1"/>
          <p:nvPr/>
        </p:nvSpPr>
        <p:spPr>
          <a:xfrm>
            <a:off x="569623" y="1191296"/>
            <a:ext cx="114127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u="sng" dirty="0">
                <a:cs typeface="Times New Roman"/>
              </a:rPr>
              <a:t>Her yaş grubu için </a:t>
            </a:r>
            <a:r>
              <a:rPr lang="tr-TR" sz="2400" i="1" u="sng" dirty="0">
                <a:cs typeface="Times New Roman"/>
              </a:rPr>
              <a:t>ayarlama şeritleri</a:t>
            </a:r>
            <a:r>
              <a:rPr lang="tr-TR" sz="2400" dirty="0">
                <a:cs typeface="Times New Roman"/>
              </a:rPr>
              <a:t>; </a:t>
            </a:r>
          </a:p>
          <a:p>
            <a:pPr algn="just"/>
            <a:r>
              <a:rPr lang="tr-TR" sz="2400" dirty="0">
                <a:cs typeface="Times New Roman"/>
              </a:rPr>
              <a:t>-10 cm’ den uzun olmamalı ve açıldığında kolun kenarından sarkmamalıdır.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514D188D-D47C-47F2-A18F-851A90EAC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868" y="2060858"/>
            <a:ext cx="4014264" cy="207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304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379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Güvensiz ürün Örnekleri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DFFF944-6E17-4FD8-8001-DC70F0AE2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424" y="1394012"/>
            <a:ext cx="8894526" cy="3867926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C0FC4128-FF4E-454C-BAD7-55A3E136C7F2}"/>
              </a:ext>
            </a:extLst>
          </p:cNvPr>
          <p:cNvSpPr txBox="1"/>
          <p:nvPr/>
        </p:nvSpPr>
        <p:spPr>
          <a:xfrm>
            <a:off x="389614" y="5463988"/>
            <a:ext cx="114127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cs typeface="Times New Roman"/>
              </a:rPr>
              <a:t>Baş, boyun bölgesinde büzme ipi kullanılamaz.</a:t>
            </a:r>
          </a:p>
          <a:p>
            <a:pPr algn="just"/>
            <a:r>
              <a:rPr lang="tr-TR" sz="2400" dirty="0">
                <a:cs typeface="Times New Roman"/>
              </a:rPr>
              <a:t>Bel bölgesindeki büzme ipi 20cm den uzun olamaz.</a:t>
            </a:r>
          </a:p>
          <a:p>
            <a:pPr algn="just"/>
            <a:endParaRPr lang="tr-TR" sz="24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60856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379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Güvensiz ürün Örnekleri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9A4A7F2-387F-4B85-BA72-64AEDC587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507" y="1357896"/>
            <a:ext cx="3364070" cy="4142208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4BE53F0-E267-4DCC-99E3-2BE74B95702F}"/>
              </a:ext>
            </a:extLst>
          </p:cNvPr>
          <p:cNvSpPr txBox="1"/>
          <p:nvPr/>
        </p:nvSpPr>
        <p:spPr>
          <a:xfrm>
            <a:off x="389614" y="5463988"/>
            <a:ext cx="114127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cs typeface="Times New Roman"/>
              </a:rPr>
              <a:t>Baş, boyun bölgesinde büzme ipi kullanılamaz.</a:t>
            </a:r>
          </a:p>
          <a:p>
            <a:pPr algn="just"/>
            <a:r>
              <a:rPr lang="tr-TR" sz="2400" dirty="0">
                <a:cs typeface="Times New Roman"/>
              </a:rPr>
              <a:t>Büzme ipinin ucunda 3 boyutlu süs bulunmamalı.</a:t>
            </a:r>
          </a:p>
        </p:txBody>
      </p:sp>
    </p:spTree>
    <p:extLst>
      <p:ext uri="{BB962C8B-B14F-4D97-AF65-F5344CB8AC3E}">
        <p14:creationId xmlns:p14="http://schemas.microsoft.com/office/powerpoint/2010/main" val="18196707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379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Güvensiz ürün Örnekleri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43303E4-1296-473E-9225-B1F6A90FA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317" y="1304649"/>
            <a:ext cx="3292829" cy="424130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2AD87C35-AC83-48A1-BE23-6BF9904EA782}"/>
              </a:ext>
            </a:extLst>
          </p:cNvPr>
          <p:cNvSpPr txBox="1"/>
          <p:nvPr/>
        </p:nvSpPr>
        <p:spPr>
          <a:xfrm>
            <a:off x="389614" y="5725245"/>
            <a:ext cx="114127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cs typeface="Times New Roman"/>
              </a:rPr>
              <a:t>Süs kordonları giysinin alt ucundan sarkmamalı.</a:t>
            </a:r>
          </a:p>
        </p:txBody>
      </p:sp>
    </p:spTree>
    <p:extLst>
      <p:ext uri="{BB962C8B-B14F-4D97-AF65-F5344CB8AC3E}">
        <p14:creationId xmlns:p14="http://schemas.microsoft.com/office/powerpoint/2010/main" val="16439094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379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Güvensiz ürün Örnekleri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4683E7C-9BD6-4BAA-B078-A0CF857ED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721" y="1375721"/>
            <a:ext cx="5210800" cy="429408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5AB20E36-B7FF-47C7-BE46-C2B2DC6AFA61}"/>
              </a:ext>
            </a:extLst>
          </p:cNvPr>
          <p:cNvSpPr txBox="1"/>
          <p:nvPr/>
        </p:nvSpPr>
        <p:spPr>
          <a:xfrm>
            <a:off x="389614" y="5674394"/>
            <a:ext cx="114127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cs typeface="Times New Roman"/>
              </a:rPr>
              <a:t>Baş, boyun bölgesinde serbest uç kullanılamaz.</a:t>
            </a:r>
          </a:p>
        </p:txBody>
      </p:sp>
    </p:spTree>
    <p:extLst>
      <p:ext uri="{BB962C8B-B14F-4D97-AF65-F5344CB8AC3E}">
        <p14:creationId xmlns:p14="http://schemas.microsoft.com/office/powerpoint/2010/main" val="551010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389614" y="1351416"/>
            <a:ext cx="114127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dirty="0">
                <a:latin typeface="Cambria" panose="02040503050406030204" pitchFamily="18" charset="0"/>
                <a:ea typeface="Cambria" panose="02040503050406030204" pitchFamily="18" charset="0"/>
              </a:rPr>
              <a:t>-Bebek bezi, önlük gibi çocuk kullanım ve bakım ürünleri,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tr-TR" sz="24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-Ayakkabı, çanta ve cüzdanlar,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tr-TR" sz="24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-Eldiven, şapka ve atkılar,  </a:t>
            </a:r>
          </a:p>
          <a:p>
            <a:pPr algn="just"/>
            <a:r>
              <a:rPr lang="tr-TR" sz="2400" dirty="0">
                <a:latin typeface="Cambria" panose="02040503050406030204" pitchFamily="18" charset="0"/>
                <a:ea typeface="Cambria" panose="02040503050406030204" pitchFamily="18" charset="0"/>
              </a:rPr>
              <a:t>-Gömlek veya bluz ile giyilmek</a:t>
            </a:r>
          </a:p>
          <a:p>
            <a:pPr algn="just"/>
            <a:r>
              <a:rPr lang="tr-TR" sz="2400" dirty="0">
                <a:latin typeface="Cambria" panose="02040503050406030204" pitchFamily="18" charset="0"/>
                <a:ea typeface="Cambria" panose="02040503050406030204" pitchFamily="18" charset="0"/>
              </a:rPr>
              <a:t>üzere tasarlanmış kravatlar;</a:t>
            </a:r>
          </a:p>
          <a:p>
            <a:pPr algn="just"/>
            <a:endParaRPr lang="tr-T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tr-T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tr-T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tr-TR" sz="2400" dirty="0">
                <a:latin typeface="Cambria" panose="02040503050406030204" pitchFamily="18" charset="0"/>
                <a:ea typeface="Cambria" panose="02040503050406030204" pitchFamily="18" charset="0"/>
              </a:rPr>
              <a:t>-Kapsam dahilindeki </a:t>
            </a:r>
            <a:r>
              <a:rPr lang="tr-TR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bağlı kemerler </a:t>
            </a:r>
            <a:r>
              <a:rPr lang="tr-TR" sz="2400" dirty="0">
                <a:latin typeface="Cambria" panose="02040503050406030204" pitchFamily="18" charset="0"/>
                <a:ea typeface="Cambria" panose="02040503050406030204" pitchFamily="18" charset="0"/>
              </a:rPr>
              <a:t>hariç olmak üzere kemerler,</a:t>
            </a:r>
          </a:p>
          <a:p>
            <a:pPr algn="just"/>
            <a:endParaRPr lang="tr-T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tr-T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015F4F0-1786-D679-A81D-9A2F0F005BC3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E700E16-8137-F159-8852-425A4F713E5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2806AE2-2EFF-444B-82BB-F802E6C13D13}"/>
              </a:ext>
            </a:extLst>
          </p:cNvPr>
          <p:cNvSpPr txBox="1"/>
          <p:nvPr/>
        </p:nvSpPr>
        <p:spPr>
          <a:xfrm>
            <a:off x="569623" y="195625"/>
            <a:ext cx="35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Kapsam Dışı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E390E81-F4DE-4719-BF99-5043DC3ED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423" y="1210637"/>
            <a:ext cx="1035472" cy="118489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82D1B900-C980-4633-9C0B-C59DF3EDF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843" y="1187549"/>
            <a:ext cx="1073192" cy="1272635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758404FF-37A5-4880-8607-B4EAA6194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46" y="1937342"/>
            <a:ext cx="1643536" cy="1491658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ACFAB38F-E2AC-42FC-9503-0D1AA6082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582" y="1937342"/>
            <a:ext cx="1745997" cy="1491658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E2F1399F-D716-4276-8931-E5C5326D2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579" y="1937342"/>
            <a:ext cx="1995016" cy="1491658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D3226B02-2D1A-4B06-9EB1-A418B463E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2793" y="2906201"/>
            <a:ext cx="1938067" cy="2153407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AAEB7736-43D5-4C39-A73B-459F83F5B4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4351" y="3630020"/>
            <a:ext cx="1884098" cy="1838463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E3A51F92-EB66-4CE5-A1FD-0B8826931C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1895" y="5219728"/>
            <a:ext cx="1694035" cy="10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06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379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Güvensiz ürün Örnekleri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B030261-AFDC-4A28-9E91-9D12F8E15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132" y="1550766"/>
            <a:ext cx="5820113" cy="3578582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ADEA93D-62AA-4A50-BBCC-F62763E9519A}"/>
              </a:ext>
            </a:extLst>
          </p:cNvPr>
          <p:cNvSpPr txBox="1"/>
          <p:nvPr/>
        </p:nvSpPr>
        <p:spPr>
          <a:xfrm>
            <a:off x="389614" y="5463988"/>
            <a:ext cx="114127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cs typeface="Times New Roman"/>
              </a:rPr>
              <a:t>Baş, boyun bölgesinde dekoratif kordon kullanılamaz.</a:t>
            </a:r>
          </a:p>
        </p:txBody>
      </p:sp>
    </p:spTree>
    <p:extLst>
      <p:ext uri="{BB962C8B-B14F-4D97-AF65-F5344CB8AC3E}">
        <p14:creationId xmlns:p14="http://schemas.microsoft.com/office/powerpoint/2010/main" val="1851578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379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Güvensiz ürün Örnekleri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ADEA93D-62AA-4A50-BBCC-F62763E9519A}"/>
              </a:ext>
            </a:extLst>
          </p:cNvPr>
          <p:cNvSpPr txBox="1"/>
          <p:nvPr/>
        </p:nvSpPr>
        <p:spPr>
          <a:xfrm>
            <a:off x="389614" y="5463988"/>
            <a:ext cx="114127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cs typeface="Times New Roman"/>
              </a:rPr>
              <a:t>Büzme ipinin ucunda 3 boyutlu süsleme olmamalı</a:t>
            </a:r>
          </a:p>
          <a:p>
            <a:pPr algn="just"/>
            <a:endParaRPr lang="tr-TR" sz="2400" dirty="0">
              <a:cs typeface="Times New Roman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0E03A56-5E58-4C9E-B896-9CCEB1C7C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7" y="1325759"/>
            <a:ext cx="3035263" cy="400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7362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906C241-DBDD-B841-F206-8CB2384A25B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80B41F1-D7D7-F998-ED7B-88F086FBB352}"/>
              </a:ext>
            </a:extLst>
          </p:cNvPr>
          <p:cNvSpPr txBox="1"/>
          <p:nvPr/>
        </p:nvSpPr>
        <p:spPr>
          <a:xfrm>
            <a:off x="569623" y="254251"/>
            <a:ext cx="379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Güvensiz ürün Örnekleri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ADEA93D-62AA-4A50-BBCC-F62763E9519A}"/>
              </a:ext>
            </a:extLst>
          </p:cNvPr>
          <p:cNvSpPr txBox="1"/>
          <p:nvPr/>
        </p:nvSpPr>
        <p:spPr>
          <a:xfrm>
            <a:off x="389614" y="5497285"/>
            <a:ext cx="114127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cs typeface="Times New Roman"/>
              </a:rPr>
              <a:t>Bel bölgesinde, arkadan bağlanan kemer, kuşaklar serbest bırakıldığında etek ucunu geçmemeli. </a:t>
            </a:r>
          </a:p>
          <a:p>
            <a:pPr algn="just"/>
            <a:endParaRPr lang="tr-TR" sz="2400" dirty="0">
              <a:cs typeface="Times New Roma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A51FDC-6C9F-4E7E-8460-EAC794365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59" y="1360714"/>
            <a:ext cx="3102428" cy="41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5CB019C-0C1B-4369-B202-0005AE160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58" y="1360714"/>
            <a:ext cx="3102428" cy="41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6506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B546CF5-2DF2-143A-0CD3-A80CC1629C9E}"/>
              </a:ext>
            </a:extLst>
          </p:cNvPr>
          <p:cNvSpPr txBox="1"/>
          <p:nvPr/>
        </p:nvSpPr>
        <p:spPr>
          <a:xfrm>
            <a:off x="3056867" y="2551837"/>
            <a:ext cx="60782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dirty="0">
                <a:solidFill>
                  <a:srgbClr val="FF0000"/>
                </a:solidFill>
              </a:rPr>
              <a:t>GÜVENLİ ÜRÜN DANIŞMA OFİSİ</a:t>
            </a:r>
          </a:p>
          <a:p>
            <a:pPr algn="ctr"/>
            <a:endParaRPr lang="tr-TR" sz="3600" dirty="0">
              <a:solidFill>
                <a:srgbClr val="FF0000"/>
              </a:solidFill>
            </a:endParaRPr>
          </a:p>
          <a:p>
            <a:pPr algn="ctr"/>
            <a:r>
              <a:rPr lang="tr-TR" sz="3600" dirty="0">
                <a:solidFill>
                  <a:srgbClr val="FF0000"/>
                </a:solidFill>
              </a:rPr>
              <a:t>pgd.uludag@ticaret.gov.tr</a:t>
            </a:r>
          </a:p>
        </p:txBody>
      </p:sp>
    </p:spTree>
    <p:extLst>
      <p:ext uri="{BB962C8B-B14F-4D97-AF65-F5344CB8AC3E}">
        <p14:creationId xmlns:p14="http://schemas.microsoft.com/office/powerpoint/2010/main" val="11810480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671F69BE-44D5-5C6C-7F8B-47044C0460D5}"/>
              </a:ext>
            </a:extLst>
          </p:cNvPr>
          <p:cNvSpPr/>
          <p:nvPr/>
        </p:nvSpPr>
        <p:spPr>
          <a:xfrm>
            <a:off x="1737360" y="3200024"/>
            <a:ext cx="871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tr-TR" altLang="tr-TR" sz="3200" dirty="0">
                <a:solidFill>
                  <a:schemeClr val="bg1"/>
                </a:solidFill>
                <a:latin typeface="Myriad Pro" panose="020B0503030403020204" pitchFamily="34" charset="0"/>
              </a:rPr>
              <a:t>DİNLEDİĞİNİZ İÇİN TEŞEKKÜRLER</a:t>
            </a:r>
          </a:p>
        </p:txBody>
      </p:sp>
    </p:spTree>
    <p:extLst>
      <p:ext uri="{BB962C8B-B14F-4D97-AF65-F5344CB8AC3E}">
        <p14:creationId xmlns:p14="http://schemas.microsoft.com/office/powerpoint/2010/main" val="1047535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465120" y="1191296"/>
            <a:ext cx="114127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dirty="0">
                <a:latin typeface="Cambria" panose="02040503050406030204" pitchFamily="18" charset="0"/>
                <a:ea typeface="Cambria" panose="02040503050406030204" pitchFamily="18" charset="0"/>
              </a:rPr>
              <a:t>-Resmi veya dini törenlerde, ulusal bayramlarda kullanılan kutlama kıyafetleri</a:t>
            </a:r>
          </a:p>
          <a:p>
            <a:pPr algn="just"/>
            <a:r>
              <a:rPr lang="tr-TR" sz="2400" dirty="0">
                <a:latin typeface="Cambria" panose="02040503050406030204" pitchFamily="18" charset="0"/>
                <a:ea typeface="Cambria" panose="02040503050406030204" pitchFamily="18" charset="0"/>
              </a:rPr>
              <a:t>-Dans kıyafetleri</a:t>
            </a:r>
          </a:p>
          <a:p>
            <a:pPr algn="just"/>
            <a:r>
              <a:rPr lang="tr-TR" sz="2400" dirty="0">
                <a:latin typeface="Cambria" panose="02040503050406030204" pitchFamily="18" charset="0"/>
                <a:ea typeface="Cambria" panose="02040503050406030204" pitchFamily="18" charset="0"/>
              </a:rPr>
              <a:t>-Gösteri kostümleri</a:t>
            </a:r>
          </a:p>
          <a:p>
            <a:pPr algn="just"/>
            <a:r>
              <a:rPr lang="tr-TR" sz="2400" dirty="0">
                <a:latin typeface="Cambria" panose="02040503050406030204" pitchFamily="18" charset="0"/>
                <a:ea typeface="Cambria" panose="02040503050406030204" pitchFamily="18" charset="0"/>
              </a:rPr>
              <a:t>-Özel spor ve aktivite kıyafetleri</a:t>
            </a:r>
          </a:p>
          <a:p>
            <a:pPr algn="just"/>
            <a:r>
              <a:rPr lang="tr-TR" sz="2400" dirty="0">
                <a:latin typeface="Cambria" panose="02040503050406030204" pitchFamily="18" charset="0"/>
                <a:ea typeface="Cambria" panose="02040503050406030204" pitchFamily="18" charset="0"/>
              </a:rPr>
              <a:t>-Boyama, yemek pişirme esnasında kullanılan önlükler</a:t>
            </a:r>
          </a:p>
          <a:p>
            <a:pPr algn="just"/>
            <a:endParaRPr lang="tr-T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tr-TR" sz="2400" dirty="0">
                <a:latin typeface="Cambria" panose="02040503050406030204" pitchFamily="18" charset="0"/>
                <a:ea typeface="Cambria" panose="02040503050406030204" pitchFamily="18" charset="0"/>
              </a:rPr>
              <a:t>gibi sınırlı süreli ve yetişkin gözetiminde kullanılan kıyafetler</a:t>
            </a:r>
          </a:p>
          <a:p>
            <a:pPr algn="just"/>
            <a:endParaRPr lang="tr-T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tr-T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015F4F0-1786-D679-A81D-9A2F0F005BC3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E700E16-8137-F159-8852-425A4F713E51}"/>
              </a:ext>
            </a:extLst>
          </p:cNvPr>
          <p:cNvSpPr txBox="1"/>
          <p:nvPr/>
        </p:nvSpPr>
        <p:spPr>
          <a:xfrm>
            <a:off x="569623" y="821964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2806AE2-2EFF-444B-82BB-F802E6C13D13}"/>
              </a:ext>
            </a:extLst>
          </p:cNvPr>
          <p:cNvSpPr txBox="1"/>
          <p:nvPr/>
        </p:nvSpPr>
        <p:spPr>
          <a:xfrm>
            <a:off x="569623" y="221800"/>
            <a:ext cx="35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Kapsam Dışı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E20F4FE-FC68-47C8-B277-8920A19FC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233" y="1739266"/>
            <a:ext cx="1533739" cy="193384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53592956-9095-4D42-B14D-148363CBE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5275" y="2706188"/>
            <a:ext cx="1339385" cy="3478804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91CCF21-E9CB-4C0D-A14B-F51703334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837" y="3769023"/>
            <a:ext cx="1468791" cy="2415849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6D72A0BA-6FDD-4184-AF8E-7CF01FD41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369" y="3875360"/>
            <a:ext cx="1772386" cy="220317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2C83EE3-4A4A-4206-AE56-A890E96B1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542" y="3860913"/>
            <a:ext cx="908452" cy="2203174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8EAC7F3-EC1C-47FB-9BF4-4D1310E53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854" y="4025998"/>
            <a:ext cx="2011590" cy="1873004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5A6E787B-7F13-40B2-A185-674C24507D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673" y="3907733"/>
            <a:ext cx="1164358" cy="234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79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674126" y="2065539"/>
            <a:ext cx="528253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tr-TR" sz="2400" b="1" dirty="0">
                <a:ea typeface="Calibri"/>
                <a:cs typeface="Times New Roman"/>
              </a:rPr>
              <a:t>Giysinin açık kısımlarının veya</a:t>
            </a:r>
          </a:p>
          <a:p>
            <a:pPr marL="0" indent="0">
              <a:buNone/>
            </a:pPr>
            <a:r>
              <a:rPr lang="tr-TR" sz="2400" b="1" dirty="0">
                <a:ea typeface="Calibri"/>
                <a:cs typeface="Times New Roman"/>
              </a:rPr>
              <a:t>bir kısmının;</a:t>
            </a:r>
          </a:p>
          <a:p>
            <a:pPr marL="285750" indent="-285750">
              <a:buFontTx/>
              <a:buChar char="-"/>
            </a:pPr>
            <a:r>
              <a:rPr lang="tr-TR" sz="2400" dirty="0">
                <a:ea typeface="Calibri"/>
                <a:cs typeface="Times New Roman"/>
              </a:rPr>
              <a:t>boyutlarını ayarlamak ya da </a:t>
            </a:r>
          </a:p>
          <a:p>
            <a:pPr marL="285750" indent="-285750">
              <a:buFontTx/>
              <a:buChar char="-"/>
            </a:pPr>
            <a:r>
              <a:rPr lang="tr-TR" sz="2400" dirty="0">
                <a:ea typeface="Calibri"/>
                <a:cs typeface="Times New Roman"/>
              </a:rPr>
              <a:t>bağlamak için kullanılan, </a:t>
            </a:r>
          </a:p>
          <a:p>
            <a:pPr marL="0" indent="0">
              <a:buNone/>
            </a:pPr>
            <a:r>
              <a:rPr lang="tr-TR" sz="2400" dirty="0">
                <a:ea typeface="Calibri"/>
                <a:cs typeface="Times New Roman"/>
              </a:rPr>
              <a:t>herhangi bir tekstil ya da tekstil olmayan </a:t>
            </a:r>
          </a:p>
          <a:p>
            <a:pPr marL="0" indent="0">
              <a:buNone/>
            </a:pPr>
            <a:r>
              <a:rPr lang="tr-TR" sz="2400" dirty="0">
                <a:ea typeface="Calibri"/>
                <a:cs typeface="Times New Roman"/>
              </a:rPr>
              <a:t>malzemeden yapılmış; kordon, zincir, kurdele, şerit veya bant.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015F4F0-1786-D679-A81D-9A2F0F005BC3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E700E16-8137-F159-8852-425A4F713E5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400" b="1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Fonksiyonel kordon:</a:t>
            </a:r>
            <a:endParaRPr lang="tr-TR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2806AE2-2EFF-444B-82BB-F802E6C13D13}"/>
              </a:ext>
            </a:extLst>
          </p:cNvPr>
          <p:cNvSpPr txBox="1"/>
          <p:nvPr/>
        </p:nvSpPr>
        <p:spPr>
          <a:xfrm>
            <a:off x="569623" y="214960"/>
            <a:ext cx="35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Tanımlar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68193AE-6CC2-4E9D-AA76-2B138D1F1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184" y="2150428"/>
            <a:ext cx="3835044" cy="2557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7834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69623" y="1733599"/>
            <a:ext cx="1130015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cs typeface="Times New Roman"/>
              </a:rPr>
              <a:t>Giysinin açık kısımların veya giysinin bir kısmının;</a:t>
            </a:r>
          </a:p>
          <a:p>
            <a:r>
              <a:rPr lang="tr-TR" sz="2400" dirty="0">
                <a:cs typeface="Times New Roman"/>
              </a:rPr>
              <a:t>-boyutunu ayarlamak veya </a:t>
            </a:r>
          </a:p>
          <a:p>
            <a:r>
              <a:rPr lang="tr-TR" sz="2400" dirty="0">
                <a:cs typeface="Times New Roman"/>
              </a:rPr>
              <a:t>-giysinin kendisini sabitlemek için </a:t>
            </a:r>
          </a:p>
          <a:p>
            <a:r>
              <a:rPr lang="tr-TR" sz="2400" u="sng" dirty="0">
                <a:cs typeface="Times New Roman"/>
              </a:rPr>
              <a:t>bir kanal, ilmek veya gözden geçen </a:t>
            </a:r>
          </a:p>
          <a:p>
            <a:r>
              <a:rPr lang="tr-TR" sz="2400" dirty="0">
                <a:cs typeface="Times New Roman"/>
              </a:rPr>
              <a:t>elastik malzeme dâhil olmak üzere herhangi bir </a:t>
            </a:r>
          </a:p>
          <a:p>
            <a:r>
              <a:rPr lang="tr-TR" sz="2400" dirty="0">
                <a:cs typeface="Times New Roman"/>
              </a:rPr>
              <a:t>tekstil veya tekstil olmayan malzemeden yapılmış </a:t>
            </a:r>
          </a:p>
          <a:p>
            <a:r>
              <a:rPr lang="tr-TR" sz="2400" dirty="0">
                <a:cs typeface="Times New Roman"/>
              </a:rPr>
              <a:t>kordon, zincir, şerit veya bant.</a:t>
            </a:r>
          </a:p>
          <a:p>
            <a:pPr algn="just"/>
            <a:endParaRPr lang="tr-T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015F4F0-1786-D679-A81D-9A2F0F005BC3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E700E16-8137-F159-8852-425A4F713E5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4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Büzme ipi</a:t>
            </a:r>
            <a:r>
              <a:rPr lang="tr-TR" sz="2400" b="1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tr-TR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2806AE2-2EFF-444B-82BB-F802E6C13D13}"/>
              </a:ext>
            </a:extLst>
          </p:cNvPr>
          <p:cNvSpPr txBox="1"/>
          <p:nvPr/>
        </p:nvSpPr>
        <p:spPr>
          <a:xfrm>
            <a:off x="569623" y="214960"/>
            <a:ext cx="35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Tanımlar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24C8CE2-F6A2-4017-BE05-ED1A235CE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043" y="1733599"/>
            <a:ext cx="2074826" cy="35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25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243841" y="1733599"/>
            <a:ext cx="118349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cs typeface="Times New Roman"/>
              </a:rPr>
              <a:t>Giysinin bir kısmının boyutunu ayarlamak veya giysinin kendisini </a:t>
            </a:r>
          </a:p>
          <a:p>
            <a:r>
              <a:rPr lang="tr-TR" sz="2400" b="1" dirty="0">
                <a:cs typeface="Times New Roman"/>
              </a:rPr>
              <a:t>bağlamak için </a:t>
            </a:r>
            <a:r>
              <a:rPr lang="tr-TR" sz="2400" b="1" u="sng" dirty="0">
                <a:cs typeface="Times New Roman"/>
              </a:rPr>
              <a:t>tasarlanmayan</a:t>
            </a:r>
            <a:r>
              <a:rPr lang="tr-TR" sz="2400" b="1" dirty="0">
                <a:cs typeface="Times New Roman"/>
              </a:rPr>
              <a:t>,</a:t>
            </a:r>
          </a:p>
          <a:p>
            <a:r>
              <a:rPr lang="tr-TR" sz="2400" dirty="0">
                <a:cs typeface="Times New Roman"/>
              </a:rPr>
              <a:t>-herhangi bir tekstil veya tekstil olmayan malzemeden yapılmış </a:t>
            </a:r>
          </a:p>
          <a:p>
            <a:r>
              <a:rPr lang="tr-TR" sz="2400" dirty="0">
                <a:cs typeface="Times New Roman"/>
              </a:rPr>
              <a:t>-durdurucu, ponpon, tüy veya boncuk gibi süslemeleri olan veya süslemesiz, </a:t>
            </a:r>
          </a:p>
          <a:p>
            <a:r>
              <a:rPr lang="tr-TR" sz="2400" dirty="0">
                <a:cs typeface="Times New Roman"/>
              </a:rPr>
              <a:t>-</a:t>
            </a:r>
            <a:r>
              <a:rPr lang="tr-TR" sz="2400" u="sng" dirty="0">
                <a:cs typeface="Times New Roman"/>
              </a:rPr>
              <a:t>fonksiyonel olmayan </a:t>
            </a:r>
            <a:r>
              <a:rPr lang="tr-TR" sz="2400" dirty="0">
                <a:cs typeface="Times New Roman"/>
              </a:rPr>
              <a:t>kordon, zincir, kurdele, şerit veya bant.</a:t>
            </a:r>
          </a:p>
          <a:p>
            <a:endParaRPr lang="tr-TR" sz="2400" dirty="0">
              <a:cs typeface="Times New Roman"/>
            </a:endParaRPr>
          </a:p>
          <a:p>
            <a:r>
              <a:rPr lang="tr-TR" sz="2400" dirty="0">
                <a:cs typeface="Times New Roman"/>
              </a:rPr>
              <a:t>-Saçaklar, süs kordonu olarak kabul edilir.</a:t>
            </a:r>
          </a:p>
          <a:p>
            <a:endParaRPr lang="tr-TR" sz="2400" dirty="0">
              <a:cs typeface="Times New Roman"/>
            </a:endParaRPr>
          </a:p>
          <a:p>
            <a:r>
              <a:rPr lang="tr-TR" sz="2400" dirty="0">
                <a:cs typeface="Times New Roman"/>
              </a:rPr>
              <a:t>-Sabit fiyonkların serbest uçları süs kordon olarak kabul edilir.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015F4F0-1786-D679-A81D-9A2F0F005BC3}"/>
              </a:ext>
            </a:extLst>
          </p:cNvPr>
          <p:cNvSpPr txBox="1"/>
          <p:nvPr/>
        </p:nvSpPr>
        <p:spPr>
          <a:xfrm>
            <a:off x="569623" y="801182"/>
            <a:ext cx="11412772" cy="369332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E700E16-8137-F159-8852-425A4F713E51}"/>
              </a:ext>
            </a:extLst>
          </p:cNvPr>
          <p:cNvSpPr txBox="1"/>
          <p:nvPr/>
        </p:nvSpPr>
        <p:spPr>
          <a:xfrm>
            <a:off x="569623" y="821964"/>
            <a:ext cx="11412772" cy="461665"/>
          </a:xfrm>
          <a:prstGeom prst="rect">
            <a:avLst/>
          </a:prstGeom>
          <a:solidFill>
            <a:srgbClr val="A000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b="1" kern="0">
                <a:solidFill>
                  <a:schemeClr val="bg1"/>
                </a:solidFill>
                <a:latin typeface="Myriad Pro" panose="020B0503030403020204" charset="0"/>
              </a:defRPr>
            </a:lvl1pPr>
          </a:lstStyle>
          <a:p>
            <a:r>
              <a:rPr lang="tr-TR" sz="2400" b="1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Dekoratif (Süs) Kordon:</a:t>
            </a:r>
            <a:endParaRPr lang="tr-TR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2806AE2-2EFF-444B-82BB-F802E6C13D13}"/>
              </a:ext>
            </a:extLst>
          </p:cNvPr>
          <p:cNvSpPr txBox="1"/>
          <p:nvPr/>
        </p:nvSpPr>
        <p:spPr>
          <a:xfrm>
            <a:off x="569623" y="214960"/>
            <a:ext cx="35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Tanımlar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A6EC003-F840-482E-8540-5C6034876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171" y="1304410"/>
            <a:ext cx="2629988" cy="163659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7FBB124-0142-4DF8-B252-7B5B83202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906" y="3390975"/>
            <a:ext cx="1181265" cy="1305107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22B8B365-1E55-4FD3-B6C0-DC29FA5ED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862" y="3606245"/>
            <a:ext cx="1742882" cy="261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64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3895</TotalTime>
  <Words>2269</Words>
  <Application>Microsoft Office PowerPoint</Application>
  <PresentationFormat>Geniş ekran</PresentationFormat>
  <Paragraphs>371</Paragraphs>
  <Slides>54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54</vt:i4>
      </vt:variant>
    </vt:vector>
  </HeadingPairs>
  <TitlesOfParts>
    <vt:vector size="66" baseType="lpstr">
      <vt:lpstr>Aptos</vt:lpstr>
      <vt:lpstr>Arial</vt:lpstr>
      <vt:lpstr>Arial Black</vt:lpstr>
      <vt:lpstr>Calibri</vt:lpstr>
      <vt:lpstr>Calibri Light</vt:lpstr>
      <vt:lpstr>Cambria</vt:lpstr>
      <vt:lpstr>Myriad Pro</vt:lpstr>
      <vt:lpstr>Times New Roman</vt:lpstr>
      <vt:lpstr>Wingdings</vt:lpstr>
      <vt:lpstr>Office Teması</vt:lpstr>
      <vt:lpstr>Özel Tasarım</vt:lpstr>
      <vt:lpstr>2_Özel Tasarım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Harun Kalencisali</dc:creator>
  <cp:lastModifiedBy>PC</cp:lastModifiedBy>
  <cp:revision>189</cp:revision>
  <dcterms:created xsi:type="dcterms:W3CDTF">2024-02-20T11:00:27Z</dcterms:created>
  <dcterms:modified xsi:type="dcterms:W3CDTF">2025-07-07T10:49:21Z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eodilabelclass">
    <vt:lpwstr>id_classification_restrictedinternal=65d81f48-df0b-4036-a097-c3ba24027e48</vt:lpwstr>
  </property>
  <property fmtid="{D5CDD505-2E9C-101B-9397-08002B2CF9AE}" pid="3" name="geodilabeluser">
    <vt:lpwstr>user=21587009552</vt:lpwstr>
  </property>
  <property fmtid="{D5CDD505-2E9C-101B-9397-08002B2CF9AE}" pid="4" name="geodilabeltime">
    <vt:lpwstr>datetime=2024-12-26T08:38:37.809Z</vt:lpwstr>
  </property>
</Properties>
</file>